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57" r:id="rId5"/>
    <p:sldId id="272" r:id="rId6"/>
    <p:sldId id="285" r:id="rId7"/>
    <p:sldId id="287" r:id="rId8"/>
    <p:sldId id="276" r:id="rId9"/>
    <p:sldId id="275" r:id="rId10"/>
    <p:sldId id="274" r:id="rId11"/>
    <p:sldId id="279" r:id="rId12"/>
    <p:sldId id="291" r:id="rId13"/>
    <p:sldId id="288" r:id="rId14"/>
    <p:sldId id="289" r:id="rId15"/>
    <p:sldId id="290" r:id="rId16"/>
    <p:sldId id="294" r:id="rId17"/>
    <p:sldId id="295" r:id="rId18"/>
    <p:sldId id="293" r:id="rId19"/>
    <p:sldId id="292" r:id="rId20"/>
    <p:sldId id="296" r:id="rId21"/>
  </p:sldIdLst>
  <p:sldSz cx="12188825" cy="6858000"/>
  <p:notesSz cx="6858000" cy="994568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F0ADA-2483-403D-B581-823A17903333}" v="70" dt="2024-07-12T13:56:20.63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823" autoAdjust="0"/>
  </p:normalViewPr>
  <p:slideViewPr>
    <p:cSldViewPr>
      <p:cViewPr varScale="1">
        <p:scale>
          <a:sx n="39" d="100"/>
          <a:sy n="39" d="100"/>
        </p:scale>
        <p:origin x="1712" y="2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386F0ADA-2483-403D-B581-823A17903333}"/>
    <pc:docChg chg="undo custSel addSld delSld modSld sldOrd">
      <pc:chgData name="Andy Acreman" userId="05415c4dcfc197a9" providerId="LiveId" clId="{386F0ADA-2483-403D-B581-823A17903333}" dt="2024-07-12T13:59:51.313" v="13076" actId="20577"/>
      <pc:docMkLst>
        <pc:docMk/>
      </pc:docMkLst>
      <pc:sldChg chg="modSp mod">
        <pc:chgData name="Andy Acreman" userId="05415c4dcfc197a9" providerId="LiveId" clId="{386F0ADA-2483-403D-B581-823A17903333}" dt="2024-07-08T15:43:48.302" v="43" actId="20577"/>
        <pc:sldMkLst>
          <pc:docMk/>
          <pc:sldMk cId="3198176989" sldId="257"/>
        </pc:sldMkLst>
        <pc:spChg chg="mod">
          <ac:chgData name="Andy Acreman" userId="05415c4dcfc197a9" providerId="LiveId" clId="{386F0ADA-2483-403D-B581-823A17903333}" dt="2024-07-08T15:43:27.742" v="37" actId="20577"/>
          <ac:spMkLst>
            <pc:docMk/>
            <pc:sldMk cId="3198176989" sldId="257"/>
            <ac:spMk id="2" creationId="{00000000-0000-0000-0000-000000000000}"/>
          </ac:spMkLst>
        </pc:spChg>
        <pc:spChg chg="mod">
          <ac:chgData name="Andy Acreman" userId="05415c4dcfc197a9" providerId="LiveId" clId="{386F0ADA-2483-403D-B581-823A17903333}" dt="2024-07-08T15:43:48.302" v="43" actId="20577"/>
          <ac:spMkLst>
            <pc:docMk/>
            <pc:sldMk cId="3198176989" sldId="257"/>
            <ac:spMk id="3" creationId="{00000000-0000-0000-0000-000000000000}"/>
          </ac:spMkLst>
        </pc:spChg>
      </pc:sldChg>
      <pc:sldChg chg="modSp mod modAnim">
        <pc:chgData name="Andy Acreman" userId="05415c4dcfc197a9" providerId="LiveId" clId="{386F0ADA-2483-403D-B581-823A17903333}" dt="2024-07-09T18:55:08.605" v="12342"/>
        <pc:sldMkLst>
          <pc:docMk/>
          <pc:sldMk cId="1270821595" sldId="272"/>
        </pc:sldMkLst>
        <pc:spChg chg="mod">
          <ac:chgData name="Andy Acreman" userId="05415c4dcfc197a9" providerId="LiveId" clId="{386F0ADA-2483-403D-B581-823A17903333}" dt="2024-07-08T15:50:27.163" v="250" actId="20578"/>
          <ac:spMkLst>
            <pc:docMk/>
            <pc:sldMk cId="1270821595" sldId="272"/>
            <ac:spMk id="14" creationId="{00000000-0000-0000-0000-000000000000}"/>
          </ac:spMkLst>
        </pc:spChg>
      </pc:sldChg>
      <pc:sldChg chg="addSp delSp modSp mod modAnim modNotesTx">
        <pc:chgData name="Andy Acreman" userId="05415c4dcfc197a9" providerId="LiveId" clId="{386F0ADA-2483-403D-B581-823A17903333}" dt="2024-07-09T13:09:17.436" v="6577" actId="313"/>
        <pc:sldMkLst>
          <pc:docMk/>
          <pc:sldMk cId="4019646978" sldId="274"/>
        </pc:sldMkLst>
        <pc:spChg chg="add del mod">
          <ac:chgData name="Andy Acreman" userId="05415c4dcfc197a9" providerId="LiveId" clId="{386F0ADA-2483-403D-B581-823A17903333}" dt="2024-07-08T20:01:00.269" v="2070" actId="931"/>
          <ac:spMkLst>
            <pc:docMk/>
            <pc:sldMk cId="4019646978" sldId="274"/>
            <ac:spMk id="6" creationId="{E42EC2CD-1646-29DF-187B-C8D505BB2168}"/>
          </ac:spMkLst>
        </pc:spChg>
        <pc:spChg chg="mod">
          <ac:chgData name="Andy Acreman" userId="05415c4dcfc197a9" providerId="LiveId" clId="{386F0ADA-2483-403D-B581-823A17903333}" dt="2024-07-08T16:47:45.232" v="696" actId="20577"/>
          <ac:spMkLst>
            <pc:docMk/>
            <pc:sldMk cId="4019646978" sldId="274"/>
            <ac:spMk id="13" creationId="{00000000-0000-0000-0000-000000000000}"/>
          </ac:spMkLst>
        </pc:spChg>
        <pc:spChg chg="mod">
          <ac:chgData name="Andy Acreman" userId="05415c4dcfc197a9" providerId="LiveId" clId="{386F0ADA-2483-403D-B581-823A17903333}" dt="2024-07-08T20:38:14.121" v="3794" actId="20577"/>
          <ac:spMkLst>
            <pc:docMk/>
            <pc:sldMk cId="4019646978" sldId="274"/>
            <ac:spMk id="15" creationId="{19AD86D5-6B35-0BFC-C723-99ABB4D68576}"/>
          </ac:spMkLst>
        </pc:spChg>
        <pc:spChg chg="mod">
          <ac:chgData name="Andy Acreman" userId="05415c4dcfc197a9" providerId="LiveId" clId="{386F0ADA-2483-403D-B581-823A17903333}" dt="2024-07-08T20:02:30.518" v="2129" actId="14100"/>
          <ac:spMkLst>
            <pc:docMk/>
            <pc:sldMk cId="4019646978" sldId="274"/>
            <ac:spMk id="20" creationId="{2E50A7F3-6F84-B178-39CB-C0B60AF4DAB5}"/>
          </ac:spMkLst>
        </pc:spChg>
        <pc:picChg chg="del">
          <ac:chgData name="Andy Acreman" userId="05415c4dcfc197a9" providerId="LiveId" clId="{386F0ADA-2483-403D-B581-823A17903333}" dt="2024-07-08T16:48:14.101" v="698" actId="478"/>
          <ac:picMkLst>
            <pc:docMk/>
            <pc:sldMk cId="4019646978" sldId="274"/>
            <ac:picMk id="5" creationId="{1B7E9093-46BE-EE16-8F1F-9B8C660057B7}"/>
          </ac:picMkLst>
        </pc:picChg>
        <pc:picChg chg="mod">
          <ac:chgData name="Andy Acreman" userId="05415c4dcfc197a9" providerId="LiveId" clId="{386F0ADA-2483-403D-B581-823A17903333}" dt="2024-07-08T19:53:05.921" v="2055" actId="14826"/>
          <ac:picMkLst>
            <pc:docMk/>
            <pc:sldMk cId="4019646978" sldId="274"/>
            <ac:picMk id="7" creationId="{5B8CB320-F917-B440-734D-E4736C4AEE5E}"/>
          </ac:picMkLst>
        </pc:picChg>
        <pc:picChg chg="add mod">
          <ac:chgData name="Andy Acreman" userId="05415c4dcfc197a9" providerId="LiveId" clId="{386F0ADA-2483-403D-B581-823A17903333}" dt="2024-07-08T20:01:25.640" v="2075" actId="14100"/>
          <ac:picMkLst>
            <pc:docMk/>
            <pc:sldMk cId="4019646978" sldId="274"/>
            <ac:picMk id="9" creationId="{4E579B25-92C9-DE63-6575-341A9A08D4F7}"/>
          </ac:picMkLst>
        </pc:picChg>
      </pc:sldChg>
      <pc:sldChg chg="modSp mod modNotesTx">
        <pc:chgData name="Andy Acreman" userId="05415c4dcfc197a9" providerId="LiveId" clId="{386F0ADA-2483-403D-B581-823A17903333}" dt="2024-07-09T12:33:07.855" v="5018" actId="20577"/>
        <pc:sldMkLst>
          <pc:docMk/>
          <pc:sldMk cId="2703381135" sldId="275"/>
        </pc:sldMkLst>
        <pc:spChg chg="mod">
          <ac:chgData name="Andy Acreman" userId="05415c4dcfc197a9" providerId="LiveId" clId="{386F0ADA-2483-403D-B581-823A17903333}" dt="2024-07-09T12:33:07.855" v="5018" actId="20577"/>
          <ac:spMkLst>
            <pc:docMk/>
            <pc:sldMk cId="2703381135" sldId="275"/>
            <ac:spMk id="13" creationId="{00000000-0000-0000-0000-000000000000}"/>
          </ac:spMkLst>
        </pc:spChg>
        <pc:picChg chg="mod">
          <ac:chgData name="Andy Acreman" userId="05415c4dcfc197a9" providerId="LiveId" clId="{386F0ADA-2483-403D-B581-823A17903333}" dt="2024-07-08T16:47:20.599" v="687" actId="14826"/>
          <ac:picMkLst>
            <pc:docMk/>
            <pc:sldMk cId="2703381135" sldId="275"/>
            <ac:picMk id="7" creationId="{5B8CB320-F917-B440-734D-E4736C4AEE5E}"/>
          </ac:picMkLst>
        </pc:picChg>
      </pc:sldChg>
      <pc:sldChg chg="modSp mod">
        <pc:chgData name="Andy Acreman" userId="05415c4dcfc197a9" providerId="LiveId" clId="{386F0ADA-2483-403D-B581-823A17903333}" dt="2024-07-08T16:36:32.576" v="671" actId="113"/>
        <pc:sldMkLst>
          <pc:docMk/>
          <pc:sldMk cId="1143520232" sldId="276"/>
        </pc:sldMkLst>
        <pc:spChg chg="mod">
          <ac:chgData name="Andy Acreman" userId="05415c4dcfc197a9" providerId="LiveId" clId="{386F0ADA-2483-403D-B581-823A17903333}" dt="2024-07-08T16:36:32.576" v="671" actId="113"/>
          <ac:spMkLst>
            <pc:docMk/>
            <pc:sldMk cId="1143520232" sldId="276"/>
            <ac:spMk id="18" creationId="{3D6ECA70-7F47-18A6-E0C0-D2E20AE17B00}"/>
          </ac:spMkLst>
        </pc:spChg>
      </pc:sldChg>
      <pc:sldChg chg="modSp mod modAnim modNotesTx">
        <pc:chgData name="Andy Acreman" userId="05415c4dcfc197a9" providerId="LiveId" clId="{386F0ADA-2483-403D-B581-823A17903333}" dt="2024-07-09T12:47:38.114" v="5397" actId="20577"/>
        <pc:sldMkLst>
          <pc:docMk/>
          <pc:sldMk cId="4134643236" sldId="279"/>
        </pc:sldMkLst>
        <pc:spChg chg="mod">
          <ac:chgData name="Andy Acreman" userId="05415c4dcfc197a9" providerId="LiveId" clId="{386F0ADA-2483-403D-B581-823A17903333}" dt="2024-07-09T12:47:38.114" v="5397" actId="20577"/>
          <ac:spMkLst>
            <pc:docMk/>
            <pc:sldMk cId="4134643236" sldId="279"/>
            <ac:spMk id="2" creationId="{C976B3F6-38C2-1213-41C0-4B00C85E6607}"/>
          </ac:spMkLst>
        </pc:spChg>
        <pc:spChg chg="mod">
          <ac:chgData name="Andy Acreman" userId="05415c4dcfc197a9" providerId="LiveId" clId="{386F0ADA-2483-403D-B581-823A17903333}" dt="2024-07-09T12:44:17.129" v="5377" actId="20577"/>
          <ac:spMkLst>
            <pc:docMk/>
            <pc:sldMk cId="4134643236" sldId="279"/>
            <ac:spMk id="3" creationId="{66BBEC19-B4EC-F988-23CB-AEEE67E84C3C}"/>
          </ac:spMkLst>
        </pc:spChg>
      </pc:sldChg>
      <pc:sldChg chg="del">
        <pc:chgData name="Andy Acreman" userId="05415c4dcfc197a9" providerId="LiveId" clId="{386F0ADA-2483-403D-B581-823A17903333}" dt="2024-07-08T21:12:16.858" v="4999" actId="47"/>
        <pc:sldMkLst>
          <pc:docMk/>
          <pc:sldMk cId="861335701" sldId="281"/>
        </pc:sldMkLst>
      </pc:sldChg>
      <pc:sldChg chg="del">
        <pc:chgData name="Andy Acreman" userId="05415c4dcfc197a9" providerId="LiveId" clId="{386F0ADA-2483-403D-B581-823A17903333}" dt="2024-07-08T21:12:21.944" v="5001" actId="47"/>
        <pc:sldMkLst>
          <pc:docMk/>
          <pc:sldMk cId="1493646672" sldId="282"/>
        </pc:sldMkLst>
      </pc:sldChg>
      <pc:sldChg chg="del">
        <pc:chgData name="Andy Acreman" userId="05415c4dcfc197a9" providerId="LiveId" clId="{386F0ADA-2483-403D-B581-823A17903333}" dt="2024-07-08T21:12:34.357" v="5004" actId="47"/>
        <pc:sldMkLst>
          <pc:docMk/>
          <pc:sldMk cId="2469326202" sldId="283"/>
        </pc:sldMkLst>
      </pc:sldChg>
      <pc:sldChg chg="modSp del mod">
        <pc:chgData name="Andy Acreman" userId="05415c4dcfc197a9" providerId="LiveId" clId="{386F0ADA-2483-403D-B581-823A17903333}" dt="2024-07-09T18:52:32.518" v="12286" actId="47"/>
        <pc:sldMkLst>
          <pc:docMk/>
          <pc:sldMk cId="1744229132" sldId="284"/>
        </pc:sldMkLst>
        <pc:spChg chg="mod">
          <ac:chgData name="Andy Acreman" userId="05415c4dcfc197a9" providerId="LiveId" clId="{386F0ADA-2483-403D-B581-823A17903333}" dt="2024-07-08T21:12:29.137" v="5003" actId="6549"/>
          <ac:spMkLst>
            <pc:docMk/>
            <pc:sldMk cId="1744229132" sldId="284"/>
            <ac:spMk id="6" creationId="{FAA6580E-B415-E900-A937-05093B808385}"/>
          </ac:spMkLst>
        </pc:spChg>
      </pc:sldChg>
      <pc:sldChg chg="modSp mod modAnim">
        <pc:chgData name="Andy Acreman" userId="05415c4dcfc197a9" providerId="LiveId" clId="{386F0ADA-2483-403D-B581-823A17903333}" dt="2024-07-12T13:55:22.490" v="13056" actId="27636"/>
        <pc:sldMkLst>
          <pc:docMk/>
          <pc:sldMk cId="4173041129" sldId="285"/>
        </pc:sldMkLst>
        <pc:spChg chg="mod">
          <ac:chgData name="Andy Acreman" userId="05415c4dcfc197a9" providerId="LiveId" clId="{386F0ADA-2483-403D-B581-823A17903333}" dt="2024-07-08T15:51:03.227" v="253" actId="20577"/>
          <ac:spMkLst>
            <pc:docMk/>
            <pc:sldMk cId="4173041129" sldId="285"/>
            <ac:spMk id="13" creationId="{00000000-0000-0000-0000-000000000000}"/>
          </ac:spMkLst>
        </pc:spChg>
        <pc:spChg chg="mod">
          <ac:chgData name="Andy Acreman" userId="05415c4dcfc197a9" providerId="LiveId" clId="{386F0ADA-2483-403D-B581-823A17903333}" dt="2024-07-12T13:55:22.490" v="13056" actId="27636"/>
          <ac:spMkLst>
            <pc:docMk/>
            <pc:sldMk cId="4173041129" sldId="285"/>
            <ac:spMk id="14" creationId="{00000000-0000-0000-0000-000000000000}"/>
          </ac:spMkLst>
        </pc:spChg>
      </pc:sldChg>
      <pc:sldChg chg="del">
        <pc:chgData name="Andy Acreman" userId="05415c4dcfc197a9" providerId="LiveId" clId="{386F0ADA-2483-403D-B581-823A17903333}" dt="2024-07-08T21:12:19.110" v="5000" actId="47"/>
        <pc:sldMkLst>
          <pc:docMk/>
          <pc:sldMk cId="1253182638" sldId="286"/>
        </pc:sldMkLst>
      </pc:sldChg>
      <pc:sldChg chg="modSp add modAnim">
        <pc:chgData name="Andy Acreman" userId="05415c4dcfc197a9" providerId="LiveId" clId="{386F0ADA-2483-403D-B581-823A17903333}" dt="2024-07-12T13:56:20.635" v="13075" actId="20577"/>
        <pc:sldMkLst>
          <pc:docMk/>
          <pc:sldMk cId="131853648" sldId="287"/>
        </pc:sldMkLst>
        <pc:spChg chg="mod">
          <ac:chgData name="Andy Acreman" userId="05415c4dcfc197a9" providerId="LiveId" clId="{386F0ADA-2483-403D-B581-823A17903333}" dt="2024-07-12T13:56:20.635" v="13075" actId="20577"/>
          <ac:spMkLst>
            <pc:docMk/>
            <pc:sldMk cId="131853648" sldId="287"/>
            <ac:spMk id="14" creationId="{00000000-0000-0000-0000-000000000000}"/>
          </ac:spMkLst>
        </pc:spChg>
      </pc:sldChg>
      <pc:sldChg chg="modSp add mod modAnim modNotesTx">
        <pc:chgData name="Andy Acreman" userId="05415c4dcfc197a9" providerId="LiveId" clId="{386F0ADA-2483-403D-B581-823A17903333}" dt="2024-07-09T13:11:05.142" v="6753" actId="20577"/>
        <pc:sldMkLst>
          <pc:docMk/>
          <pc:sldMk cId="4136500775" sldId="288"/>
        </pc:sldMkLst>
        <pc:spChg chg="mod">
          <ac:chgData name="Andy Acreman" userId="05415c4dcfc197a9" providerId="LiveId" clId="{386F0ADA-2483-403D-B581-823A17903333}" dt="2024-07-09T13:01:50.013" v="5952" actId="207"/>
          <ac:spMkLst>
            <pc:docMk/>
            <pc:sldMk cId="4136500775" sldId="288"/>
            <ac:spMk id="3" creationId="{66BBEC19-B4EC-F988-23CB-AEEE67E84C3C}"/>
          </ac:spMkLst>
        </pc:spChg>
      </pc:sldChg>
      <pc:sldChg chg="modSp add mod modAnim modNotesTx">
        <pc:chgData name="Andy Acreman" userId="05415c4dcfc197a9" providerId="LiveId" clId="{386F0ADA-2483-403D-B581-823A17903333}" dt="2024-07-09T13:23:59.565" v="8023"/>
        <pc:sldMkLst>
          <pc:docMk/>
          <pc:sldMk cId="500741400" sldId="289"/>
        </pc:sldMkLst>
        <pc:spChg chg="mod">
          <ac:chgData name="Andy Acreman" userId="05415c4dcfc197a9" providerId="LiveId" clId="{386F0ADA-2483-403D-B581-823A17903333}" dt="2024-07-09T13:12:54.461" v="6768" actId="6549"/>
          <ac:spMkLst>
            <pc:docMk/>
            <pc:sldMk cId="500741400" sldId="289"/>
            <ac:spMk id="3" creationId="{66BBEC19-B4EC-F988-23CB-AEEE67E84C3C}"/>
          </ac:spMkLst>
        </pc:spChg>
      </pc:sldChg>
      <pc:sldChg chg="modSp add mod modAnim modNotesTx">
        <pc:chgData name="Andy Acreman" userId="05415c4dcfc197a9" providerId="LiveId" clId="{386F0ADA-2483-403D-B581-823A17903333}" dt="2024-07-09T21:13:12.273" v="12441" actId="313"/>
        <pc:sldMkLst>
          <pc:docMk/>
          <pc:sldMk cId="1798623921" sldId="290"/>
        </pc:sldMkLst>
        <pc:spChg chg="mod">
          <ac:chgData name="Andy Acreman" userId="05415c4dcfc197a9" providerId="LiveId" clId="{386F0ADA-2483-403D-B581-823A17903333}" dt="2024-07-09T21:13:12.273" v="12441" actId="313"/>
          <ac:spMkLst>
            <pc:docMk/>
            <pc:sldMk cId="1798623921" sldId="290"/>
            <ac:spMk id="2" creationId="{C976B3F6-38C2-1213-41C0-4B00C85E6607}"/>
          </ac:spMkLst>
        </pc:spChg>
        <pc:spChg chg="mod">
          <ac:chgData name="Andy Acreman" userId="05415c4dcfc197a9" providerId="LiveId" clId="{386F0ADA-2483-403D-B581-823A17903333}" dt="2024-07-09T13:35:02.308" v="8266" actId="207"/>
          <ac:spMkLst>
            <pc:docMk/>
            <pc:sldMk cId="1798623921" sldId="290"/>
            <ac:spMk id="3" creationId="{66BBEC19-B4EC-F988-23CB-AEEE67E84C3C}"/>
          </ac:spMkLst>
        </pc:spChg>
      </pc:sldChg>
      <pc:sldChg chg="modSp add modAnim modNotesTx">
        <pc:chgData name="Andy Acreman" userId="05415c4dcfc197a9" providerId="LiveId" clId="{386F0ADA-2483-403D-B581-823A17903333}" dt="2024-07-09T12:49:33.118" v="5470" actId="20577"/>
        <pc:sldMkLst>
          <pc:docMk/>
          <pc:sldMk cId="81101873" sldId="291"/>
        </pc:sldMkLst>
        <pc:spChg chg="mod">
          <ac:chgData name="Andy Acreman" userId="05415c4dcfc197a9" providerId="LiveId" clId="{386F0ADA-2483-403D-B581-823A17903333}" dt="2024-07-09T12:48:28.477" v="5402" actId="20577"/>
          <ac:spMkLst>
            <pc:docMk/>
            <pc:sldMk cId="81101873" sldId="291"/>
            <ac:spMk id="3" creationId="{66BBEC19-B4EC-F988-23CB-AEEE67E84C3C}"/>
          </ac:spMkLst>
        </pc:spChg>
      </pc:sldChg>
      <pc:sldChg chg="add modNotesTx">
        <pc:chgData name="Andy Acreman" userId="05415c4dcfc197a9" providerId="LiveId" clId="{386F0ADA-2483-403D-B581-823A17903333}" dt="2024-07-12T12:59:36.620" v="12469" actId="20577"/>
        <pc:sldMkLst>
          <pc:docMk/>
          <pc:sldMk cId="1686386402" sldId="292"/>
        </pc:sldMkLst>
      </pc:sldChg>
      <pc:sldChg chg="modSp add del mod modAnim modNotesTx">
        <pc:chgData name="Andy Acreman" userId="05415c4dcfc197a9" providerId="LiveId" clId="{386F0ADA-2483-403D-B581-823A17903333}" dt="2024-07-09T13:13:03.830" v="6769" actId="47"/>
        <pc:sldMkLst>
          <pc:docMk/>
          <pc:sldMk cId="4274936996" sldId="292"/>
        </pc:sldMkLst>
        <pc:spChg chg="mod">
          <ac:chgData name="Andy Acreman" userId="05415c4dcfc197a9" providerId="LiveId" clId="{386F0ADA-2483-403D-B581-823A17903333}" dt="2024-07-09T13:12:34.528" v="6763" actId="21"/>
          <ac:spMkLst>
            <pc:docMk/>
            <pc:sldMk cId="4274936996" sldId="292"/>
            <ac:spMk id="3" creationId="{66BBEC19-B4EC-F988-23CB-AEEE67E84C3C}"/>
          </ac:spMkLst>
        </pc:spChg>
      </pc:sldChg>
      <pc:sldChg chg="modSp add mod modAnim modNotesTx">
        <pc:chgData name="Andy Acreman" userId="05415c4dcfc197a9" providerId="LiveId" clId="{386F0ADA-2483-403D-B581-823A17903333}" dt="2024-07-09T18:45:04.032" v="11291" actId="14100"/>
        <pc:sldMkLst>
          <pc:docMk/>
          <pc:sldMk cId="386872361" sldId="293"/>
        </pc:sldMkLst>
        <pc:spChg chg="mod">
          <ac:chgData name="Andy Acreman" userId="05415c4dcfc197a9" providerId="LiveId" clId="{386F0ADA-2483-403D-B581-823A17903333}" dt="2024-07-09T18:45:04.032" v="11291" actId="14100"/>
          <ac:spMkLst>
            <pc:docMk/>
            <pc:sldMk cId="386872361" sldId="293"/>
            <ac:spMk id="3" creationId="{66BBEC19-B4EC-F988-23CB-AEEE67E84C3C}"/>
          </ac:spMkLst>
        </pc:spChg>
      </pc:sldChg>
      <pc:sldChg chg="modSp add mod modNotesTx">
        <pc:chgData name="Andy Acreman" userId="05415c4dcfc197a9" providerId="LiveId" clId="{386F0ADA-2483-403D-B581-823A17903333}" dt="2024-07-09T21:14:11.943" v="12444"/>
        <pc:sldMkLst>
          <pc:docMk/>
          <pc:sldMk cId="1101106403" sldId="294"/>
        </pc:sldMkLst>
        <pc:spChg chg="mod">
          <ac:chgData name="Andy Acreman" userId="05415c4dcfc197a9" providerId="LiveId" clId="{386F0ADA-2483-403D-B581-823A17903333}" dt="2024-07-09T21:14:11.943" v="12444"/>
          <ac:spMkLst>
            <pc:docMk/>
            <pc:sldMk cId="1101106403" sldId="294"/>
            <ac:spMk id="2" creationId="{C976B3F6-38C2-1213-41C0-4B00C85E6607}"/>
          </ac:spMkLst>
        </pc:spChg>
        <pc:spChg chg="mod">
          <ac:chgData name="Andy Acreman" userId="05415c4dcfc197a9" providerId="LiveId" clId="{386F0ADA-2483-403D-B581-823A17903333}" dt="2024-07-09T21:07:37.932" v="12363" actId="20577"/>
          <ac:spMkLst>
            <pc:docMk/>
            <pc:sldMk cId="1101106403" sldId="294"/>
            <ac:spMk id="3" creationId="{66BBEC19-B4EC-F988-23CB-AEEE67E84C3C}"/>
          </ac:spMkLst>
        </pc:spChg>
      </pc:sldChg>
      <pc:sldChg chg="modSp add mod modAnim modNotesTx">
        <pc:chgData name="Andy Acreman" userId="05415c4dcfc197a9" providerId="LiveId" clId="{386F0ADA-2483-403D-B581-823A17903333}" dt="2024-07-12T13:59:51.313" v="13076" actId="20577"/>
        <pc:sldMkLst>
          <pc:docMk/>
          <pc:sldMk cId="283075156" sldId="295"/>
        </pc:sldMkLst>
        <pc:spChg chg="mod">
          <ac:chgData name="Andy Acreman" userId="05415c4dcfc197a9" providerId="LiveId" clId="{386F0ADA-2483-403D-B581-823A17903333}" dt="2024-07-09T21:14:20.156" v="12445"/>
          <ac:spMkLst>
            <pc:docMk/>
            <pc:sldMk cId="283075156" sldId="295"/>
            <ac:spMk id="2" creationId="{C976B3F6-38C2-1213-41C0-4B00C85E6607}"/>
          </ac:spMkLst>
        </pc:spChg>
        <pc:spChg chg="mod">
          <ac:chgData name="Andy Acreman" userId="05415c4dcfc197a9" providerId="LiveId" clId="{386F0ADA-2483-403D-B581-823A17903333}" dt="2024-07-09T16:33:09.720" v="8300" actId="207"/>
          <ac:spMkLst>
            <pc:docMk/>
            <pc:sldMk cId="283075156" sldId="295"/>
            <ac:spMk id="3" creationId="{66BBEC19-B4EC-F988-23CB-AEEE67E84C3C}"/>
          </ac:spMkLst>
        </pc:spChg>
      </pc:sldChg>
      <pc:sldChg chg="addSp delSp modSp add mod ord modAnim modNotesTx">
        <pc:chgData name="Andy Acreman" userId="05415c4dcfc197a9" providerId="LiveId" clId="{386F0ADA-2483-403D-B581-823A17903333}" dt="2024-07-12T13:54:24.850" v="13049"/>
        <pc:sldMkLst>
          <pc:docMk/>
          <pc:sldMk cId="86433345" sldId="296"/>
        </pc:sldMkLst>
        <pc:spChg chg="mod">
          <ac:chgData name="Andy Acreman" userId="05415c4dcfc197a9" providerId="LiveId" clId="{386F0ADA-2483-403D-B581-823A17903333}" dt="2024-07-12T13:52:13.746" v="12907" actId="20577"/>
          <ac:spMkLst>
            <pc:docMk/>
            <pc:sldMk cId="86433345" sldId="296"/>
            <ac:spMk id="2" creationId="{C976B3F6-38C2-1213-41C0-4B00C85E6607}"/>
          </ac:spMkLst>
        </pc:spChg>
        <pc:spChg chg="mod">
          <ac:chgData name="Andy Acreman" userId="05415c4dcfc197a9" providerId="LiveId" clId="{386F0ADA-2483-403D-B581-823A17903333}" dt="2024-07-12T13:53:07.054" v="12919" actId="6549"/>
          <ac:spMkLst>
            <pc:docMk/>
            <pc:sldMk cId="86433345" sldId="296"/>
            <ac:spMk id="3" creationId="{66BBEC19-B4EC-F988-23CB-AEEE67E84C3C}"/>
          </ac:spMkLst>
        </pc:spChg>
        <pc:spChg chg="add del">
          <ac:chgData name="Andy Acreman" userId="05415c4dcfc197a9" providerId="LiveId" clId="{386F0ADA-2483-403D-B581-823A17903333}" dt="2024-07-12T13:48:25.186" v="12499" actId="22"/>
          <ac:spMkLst>
            <pc:docMk/>
            <pc:sldMk cId="86433345" sldId="296"/>
            <ac:spMk id="7" creationId="{2B9197BA-06E4-FBCA-9C33-81FCDE6E629E}"/>
          </ac:spMkLst>
        </pc:spChg>
      </pc:sldChg>
    </pc:docChg>
  </pc:docChgLst>
  <pc:docChgLst>
    <pc:chgData name="Andy Acreman" userId="05415c4dcfc197a9" providerId="LiveId" clId="{E5F7B43A-779D-7146-9FD4-FE0CBFDC2FCF}"/>
    <pc:docChg chg="custSel modSld">
      <pc:chgData name="Andy Acreman" userId="05415c4dcfc197a9" providerId="LiveId" clId="{E5F7B43A-779D-7146-9FD4-FE0CBFDC2FCF}" dt="2024-07-12T11:42:31.979" v="1842" actId="207"/>
      <pc:docMkLst>
        <pc:docMk/>
      </pc:docMkLst>
      <pc:sldChg chg="modNotesTx">
        <pc:chgData name="Andy Acreman" userId="05415c4dcfc197a9" providerId="LiveId" clId="{E5F7B43A-779D-7146-9FD4-FE0CBFDC2FCF}" dt="2024-07-12T11:03:35.892" v="607" actId="20577"/>
        <pc:sldMkLst>
          <pc:docMk/>
          <pc:sldMk cId="4019646978" sldId="274"/>
        </pc:sldMkLst>
      </pc:sldChg>
      <pc:sldChg chg="modNotesTx">
        <pc:chgData name="Andy Acreman" userId="05415c4dcfc197a9" providerId="LiveId" clId="{E5F7B43A-779D-7146-9FD4-FE0CBFDC2FCF}" dt="2024-07-12T11:08:47.814" v="1239" actId="20577"/>
        <pc:sldMkLst>
          <pc:docMk/>
          <pc:sldMk cId="4134643236" sldId="279"/>
        </pc:sldMkLst>
      </pc:sldChg>
      <pc:sldChg chg="modSp modNotesTx">
        <pc:chgData name="Andy Acreman" userId="05415c4dcfc197a9" providerId="LiveId" clId="{E5F7B43A-779D-7146-9FD4-FE0CBFDC2FCF}" dt="2024-07-12T11:21:16.119" v="1582" actId="20577"/>
        <pc:sldMkLst>
          <pc:docMk/>
          <pc:sldMk cId="4136500775" sldId="288"/>
        </pc:sldMkLst>
        <pc:spChg chg="mod">
          <ac:chgData name="Andy Acreman" userId="05415c4dcfc197a9" providerId="LiveId" clId="{E5F7B43A-779D-7146-9FD4-FE0CBFDC2FCF}" dt="2024-07-10T06:37:19.941" v="129" actId="57"/>
          <ac:spMkLst>
            <pc:docMk/>
            <pc:sldMk cId="4136500775" sldId="288"/>
            <ac:spMk id="3" creationId="{66BBEC19-B4EC-F988-23CB-AEEE67E84C3C}"/>
          </ac:spMkLst>
        </pc:spChg>
      </pc:sldChg>
      <pc:sldChg chg="modNotesTx">
        <pc:chgData name="Andy Acreman" userId="05415c4dcfc197a9" providerId="LiveId" clId="{E5F7B43A-779D-7146-9FD4-FE0CBFDC2FCF}" dt="2024-07-12T11:22:12.341" v="1605" actId="20577"/>
        <pc:sldMkLst>
          <pc:docMk/>
          <pc:sldMk cId="500741400" sldId="289"/>
        </pc:sldMkLst>
      </pc:sldChg>
      <pc:sldChg chg="modNotesTx">
        <pc:chgData name="Andy Acreman" userId="05415c4dcfc197a9" providerId="LiveId" clId="{E5F7B43A-779D-7146-9FD4-FE0CBFDC2FCF}" dt="2024-07-12T11:32:03.215" v="1708" actId="20577"/>
        <pc:sldMkLst>
          <pc:docMk/>
          <pc:sldMk cId="1798623921" sldId="290"/>
        </pc:sldMkLst>
      </pc:sldChg>
      <pc:sldChg chg="modSp modNotesTx">
        <pc:chgData name="Andy Acreman" userId="05415c4dcfc197a9" providerId="LiveId" clId="{E5F7B43A-779D-7146-9FD4-FE0CBFDC2FCF}" dt="2024-07-12T11:13:10.362" v="1372" actId="20577"/>
        <pc:sldMkLst>
          <pc:docMk/>
          <pc:sldMk cId="81101873" sldId="291"/>
        </pc:sldMkLst>
        <pc:spChg chg="mod">
          <ac:chgData name="Andy Acreman" userId="05415c4dcfc197a9" providerId="LiveId" clId="{E5F7B43A-779D-7146-9FD4-FE0CBFDC2FCF}" dt="2024-07-12T11:10:57.098" v="1284" actId="207"/>
          <ac:spMkLst>
            <pc:docMk/>
            <pc:sldMk cId="81101873" sldId="291"/>
            <ac:spMk id="3" creationId="{66BBEC19-B4EC-F988-23CB-AEEE67E84C3C}"/>
          </ac:spMkLst>
        </pc:spChg>
      </pc:sldChg>
      <pc:sldChg chg="modSp modNotesTx">
        <pc:chgData name="Andy Acreman" userId="05415c4dcfc197a9" providerId="LiveId" clId="{E5F7B43A-779D-7146-9FD4-FE0CBFDC2FCF}" dt="2024-07-12T11:42:31.979" v="1842" actId="207"/>
        <pc:sldMkLst>
          <pc:docMk/>
          <pc:sldMk cId="1686386402" sldId="292"/>
        </pc:sldMkLst>
        <pc:spChg chg="mod">
          <ac:chgData name="Andy Acreman" userId="05415c4dcfc197a9" providerId="LiveId" clId="{E5F7B43A-779D-7146-9FD4-FE0CBFDC2FCF}" dt="2024-07-12T11:42:31.979" v="1842" actId="207"/>
          <ac:spMkLst>
            <pc:docMk/>
            <pc:sldMk cId="1686386402" sldId="292"/>
            <ac:spMk id="3" creationId="{66BBEC19-B4EC-F988-23CB-AEEE67E84C3C}"/>
          </ac:spMkLst>
        </pc:spChg>
      </pc:sldChg>
      <pc:sldChg chg="modNotesTx">
        <pc:chgData name="Andy Acreman" userId="05415c4dcfc197a9" providerId="LiveId" clId="{E5F7B43A-779D-7146-9FD4-FE0CBFDC2FCF}" dt="2024-07-12T11:02:03.102" v="583" actId="20577"/>
        <pc:sldMkLst>
          <pc:docMk/>
          <pc:sldMk cId="386872361" sldId="293"/>
        </pc:sldMkLst>
      </pc:sldChg>
      <pc:sldChg chg="modNotesTx">
        <pc:chgData name="Andy Acreman" userId="05415c4dcfc197a9" providerId="LiveId" clId="{E5F7B43A-779D-7146-9FD4-FE0CBFDC2FCF}" dt="2024-07-12T11:30:21.976" v="1689" actId="20577"/>
        <pc:sldMkLst>
          <pc:docMk/>
          <pc:sldMk cId="1101106403" sldId="294"/>
        </pc:sldMkLst>
      </pc:sldChg>
      <pc:sldChg chg="modNotesTx">
        <pc:chgData name="Andy Acreman" userId="05415c4dcfc197a9" providerId="LiveId" clId="{E5F7B43A-779D-7146-9FD4-FE0CBFDC2FCF}" dt="2024-07-12T11:40:18.794" v="1820" actId="20577"/>
        <pc:sldMkLst>
          <pc:docMk/>
          <pc:sldMk cId="283075156" sldId="2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33" tIns="45716" rIns="91433" bIns="45716" rtlCol="0"/>
          <a:lstStyle>
            <a:lvl1pPr algn="l">
              <a:defRPr sz="1200"/>
            </a:lvl1pPr>
          </a:lstStyle>
          <a:p>
            <a:pPr rtl="0"/>
            <a:endParaRPr/>
          </a:p>
        </p:txBody>
      </p:sp>
      <p:sp>
        <p:nvSpPr>
          <p:cNvPr id="3" name="Date Placeholder 2"/>
          <p:cNvSpPr>
            <a:spLocks noGrp="1"/>
          </p:cNvSpPr>
          <p:nvPr>
            <p:ph type="dt" sz="quarter" idx="1"/>
          </p:nvPr>
        </p:nvSpPr>
        <p:spPr>
          <a:xfrm>
            <a:off x="3884614" y="0"/>
            <a:ext cx="2971800" cy="497284"/>
          </a:xfrm>
          <a:prstGeom prst="rect">
            <a:avLst/>
          </a:prstGeom>
        </p:spPr>
        <p:txBody>
          <a:bodyPr vert="horz" lIns="91433" tIns="45716" rIns="91433" bIns="45716" rtlCol="0"/>
          <a:lstStyle>
            <a:lvl1pPr algn="r">
              <a:defRPr sz="1200"/>
            </a:lvl1pPr>
          </a:lstStyle>
          <a:p>
            <a:pPr rtl="0"/>
            <a:r>
              <a:rPr lang="en-US"/>
              <a:t>2/8/2016</a:t>
            </a:r>
            <a:endParaRPr/>
          </a:p>
        </p:txBody>
      </p:sp>
      <p:sp>
        <p:nvSpPr>
          <p:cNvPr id="4" name="Footer Placeholder 3"/>
          <p:cNvSpPr>
            <a:spLocks noGrp="1"/>
          </p:cNvSpPr>
          <p:nvPr>
            <p:ph type="ftr" sz="quarter" idx="2"/>
          </p:nvPr>
        </p:nvSpPr>
        <p:spPr>
          <a:xfrm>
            <a:off x="0" y="9446678"/>
            <a:ext cx="2971800" cy="497284"/>
          </a:xfrm>
          <a:prstGeom prst="rect">
            <a:avLst/>
          </a:prstGeom>
        </p:spPr>
        <p:txBody>
          <a:bodyPr vert="horz" lIns="91433" tIns="45716" rIns="91433" bIns="45716" rtlCol="0" anchor="b"/>
          <a:lstStyle>
            <a:lvl1pPr algn="l">
              <a:defRPr sz="1200"/>
            </a:lvl1pPr>
          </a:lstStyle>
          <a:p>
            <a:pPr rtl="0"/>
            <a:endParaRPr/>
          </a:p>
        </p:txBody>
      </p:sp>
      <p:sp>
        <p:nvSpPr>
          <p:cNvPr id="5" name="Slide Number Placeholder 4"/>
          <p:cNvSpPr>
            <a:spLocks noGrp="1"/>
          </p:cNvSpPr>
          <p:nvPr>
            <p:ph type="sldNum" sz="quarter" idx="3"/>
          </p:nvPr>
        </p:nvSpPr>
        <p:spPr>
          <a:xfrm>
            <a:off x="3884614" y="9446678"/>
            <a:ext cx="2971800" cy="497284"/>
          </a:xfrm>
          <a:prstGeom prst="rect">
            <a:avLst/>
          </a:prstGeom>
        </p:spPr>
        <p:txBody>
          <a:bodyPr vert="horz" lIns="91433" tIns="45716" rIns="91433" bIns="45716" rtlCol="0" anchor="b"/>
          <a:lstStyle>
            <a:lvl1pPr algn="r">
              <a:defRPr sz="12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29.141"/>
    </inkml:context>
    <inkml:brush xml:id="br0">
      <inkml:brushProperty name="width" value="0.05" units="cm"/>
      <inkml:brushProperty name="height" value="0.05" units="cm"/>
      <inkml:brushProperty name="color" value="#E71224"/>
    </inkml:brush>
  </inkml:definitions>
  <inkml:trace contextRef="#ctx0" brushRef="#br0">163 363 24575,'1'-44'0,"-2"-55"0,0 87 0,-1 0 0,0 0 0,-1 0 0,0 1 0,0-1 0,-6-11 0,8 22 0,-7-17 0,-1 0 0,0 0 0,-2 1 0,-19-26 0,30 42 0,-1 1 0,1-1 0,-1 0 0,1 1 0,0-1 0,-1 0 0,0 1 0,1-1 0,-1 1 0,1-1 0,-1 1 0,1-1 0,-1 1 0,0 0 0,1-1 0,-1 1 0,0 0 0,0-1 0,1 1 0,-1 0 0,0 0 0,0 0 0,1 0 0,-1 0 0,0 0 0,0 0 0,1 0 0,-1 0 0,0 0 0,0 0 0,1 0 0,-1 0 0,0 1 0,0-1 0,1 0 0,-1 0 0,0 1 0,1-1 0,-1 1 0,0-1 0,0 2 0,-2 1 0,0 1 0,0 0 0,1 1 0,0-1 0,-4 9 0,-4 7 0,-5 9 0,32-43 0,-10 7 38,1 0 0,0 0 0,0 0 0,1 1 0,0 1 0,-1 0 0,2 0 0,18-7 0,-21 9-145,-1 2 0,0-1 1,1 1-1,-1 0 0,1 0 1,-1 0-1,1 1 0,-1 0 1,1 1-1,-1-1 0,1 1 1,-1 1-1,1-1 0,-1 1 1,7 3-1,13 8-6719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35.852"/>
    </inkml:context>
    <inkml:brush xml:id="br0">
      <inkml:brushProperty name="width" value="0.05" units="cm"/>
      <inkml:brushProperty name="height" value="0.05" units="cm"/>
      <inkml:brushProperty name="color" value="#E71224"/>
    </inkml:brush>
  </inkml:definitions>
  <inkml:trace contextRef="#ctx0" brushRef="#br0">2 1058 24575,'-2'-97'0,"5"-109"0,-2 200 0,0 0 0,1 1 0,-1-1 0,2 0 0,-1 1 0,0 0 0,1-1 0,0 1 0,0 0 0,1 1 0,-1-1 0,1 0 0,0 1 0,9-8 0,2 0 0,0 0 0,1 1 0,21-11 0,-29 18 0,-1-2 0,0 1 0,12-12 0,6-5 0,-18 16 0,-1 0 0,0 0 0,0 0 0,0-1 0,-1 0 0,0 0 0,0 0 0,-1 0 0,0-1 0,0 0 0,-1 0 0,0 0 0,-1 0 0,1-1 0,1-13 0,-1-10 0,-1 1 0,-4-64 0,0 34 0,2 30 0,1 1 0,1-1 0,1 1 0,9-33 0,-9 42 0,-3 21 0,0 0 0,0 0 0,0 0 0,0 0 0,0 0 0,0-1 0,0 1 0,0 0 0,0 0 0,0 0 0,0 0 0,0-1 0,-1 1 0,1 0 0,0 0 0,0 0 0,0 0 0,0 0 0,0 0 0,0-1 0,0 1 0,-1 0 0,1 0 0,0 0 0,0 0 0,0 0 0,0 0 0,0 0 0,0 0 0,-1 0 0,1 0 0,0 0 0,0 0 0,0 0 0,0 0 0,-1 0 0,1 0 0,0 0 0,0 0 0,0 0 0,0 0 0,0 0 0,-1 0 0,1 0 0,0 0 0,0 0 0,0 0 0,-25 21 0,24-20 0,-29 35 0,23-26 0,0-1 0,-14 15 0,13-17 0,3-4 0,1 1 0,0-1 0,-1 1 0,2 1 0,-1-1 0,0 0 0,1 1 0,0 0 0,0 0 0,-3 6 0,9-13 0,0 1 0,0 0 0,0-1 0,-1 1 0,1-1 0,4-3 0,37-27 0,-16 13 0,32-29 0,-56 44 0,0 0 0,0 1 0,1 0 0,-1 0 0,1 0 0,0 0 0,5-1 0,-9 3 0,0 1 0,1-1 0,-1 1 0,0 0 0,0-1 0,1 1 0,-1 0 0,0 0 0,1 0 0,-1 0 0,0 0 0,0 0 0,1 1 0,-1-1 0,0 0 0,0 1 0,1-1 0,-1 1 0,0-1 0,0 1 0,0 0 0,0-1 0,0 1 0,0 0 0,0 0 0,0 0 0,0-1 0,0 1 0,0 0 0,0 0 0,0 1 0,-1-1 0,1 0 0,-1 0 0,2 2 0,11 29 295,-10-23-710,1 0 0,0 0 0,9 14 0,-1-7-6411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42.280"/>
    </inkml:context>
    <inkml:brush xml:id="br0">
      <inkml:brushProperty name="width" value="0.05" units="cm"/>
      <inkml:brushProperty name="height" value="0.05" units="cm"/>
      <inkml:brushProperty name="color" value="#E71224"/>
    </inkml:brush>
  </inkml:definitions>
  <inkml:trace contextRef="#ctx0" brushRef="#br0">0 1 24575,'0'1'0,"1"1"0,-1-1 0,1 0 0,-1 1 0,1-1 0,-1 1 0,1-1 0,0 0 0,0 0 0,0 1 0,0-1 0,0 0 0,0 0 0,0 0 0,0 0 0,0 0 0,2 1 0,27 18 0,-16-12 0,2 3 0,1-1 0,0 0 0,1-2 0,0 0 0,0-1 0,27 7 0,-30-9 0,0 1 0,24 11 0,-28-11 0,0-1 0,0 0 0,1-1 0,-1 0 0,22 3 0,-29-6 0,117 18 0,-103-15 0,0 1 0,0 1 0,-1 1 0,27 14 0,-21-11 0,1 0 0,-1-1 0,2-1 0,-1-1 0,1-1 0,0-2 0,0 0 0,51 0 0,-63-4-273,-1 1 0,1 1 0,-1 0 0,17 5 0,-9-1-6553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44.882"/>
    </inkml:context>
    <inkml:brush xml:id="br0">
      <inkml:brushProperty name="width" value="0.05" units="cm"/>
      <inkml:brushProperty name="height" value="0.05" units="cm"/>
      <inkml:brushProperty name="color" value="#E71224"/>
    </inkml:brush>
  </inkml:definitions>
  <inkml:trace contextRef="#ctx0" brushRef="#br0">140 1 24575,'1'0'0,"0"0"0,0 0 0,0 0 0,0 1 0,0-1 0,0 0 0,0 1 0,-1-1 0,1 1 0,0-1 0,0 1 0,0-1 0,-1 1 0,1 0 0,0-1 0,-1 1 0,1 0 0,0-1 0,-1 1 0,1 0 0,-1 0 0,1 0 0,-1 0 0,0 0 0,1-1 0,-1 2 0,8 30 0,-6-22 0,25 87 0,-24-89 0,0 1 0,1-1 0,-1 0 0,2-1 0,-1 1 0,1-1 0,8 10 0,6 9 0,-18-25 0,0 0 0,0 0 0,0 1 0,-1-1 0,1 0 0,0 1 0,-1-1 0,1 1 0,-1-1 0,1 0 0,-1 1 0,0-1 0,1 1 0,-1 0 0,0-1 0,0 1 0,0-1 0,0 1 0,0-1 0,-1 1 0,1 1 0,-1-2 0,0 0 0,0 1 0,0-1 0,0 0 0,0 0 0,-1 0 0,1 0 0,0 0 0,0 0 0,-1 0 0,1-1 0,-1 1 0,1 0 0,0-1 0,-1 1 0,1-1 0,-1 1 0,0-1 0,1 0 0,-3 1 0,-10 1 19,-172 23-1403,153-23-5442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52.764"/>
    </inkml:context>
    <inkml:brush xml:id="br0">
      <inkml:brushProperty name="width" value="0.05" units="cm"/>
      <inkml:brushProperty name="height" value="0.05" units="cm"/>
      <inkml:brushProperty name="color" value="#E71224"/>
    </inkml:brush>
  </inkml:definitions>
  <inkml:trace contextRef="#ctx0" brushRef="#br0">58 1 24575,'0'40'0,"-1"-16"0,1 0 0,1-1 0,1 1 0,8 39 0,33 131 0,-42-190 0,-1 0 0,1-1 0,-1 1 0,0-1 0,0 1 0,-1-1 0,1 1 0,-1 0 0,-1 4 0,2-8 0,0 1 0,0 0 0,-1-1 0,1 1 0,0-1 0,-1 1 0,1-1 0,0 0 0,-1 1 0,1-1 0,0 1 0,-1-1 0,1 0 0,-1 1 0,1-1 0,-1 0 0,1 1 0,-1-1 0,1 0 0,-1 0 0,0 0 0,1 1 0,-2-1 0,1 0 0,-1 0 0,1-1 0,0 1 0,-1 0 0,1-1 0,-1 1 0,1-1 0,0 1 0,-1-1 0,1 0 0,0 1 0,0-1 0,-3-2 0,-26-22 0,-13-8 0,38 30 0,11 5 0,15 6 0,-6-5 0,0 0 0,0-2 0,0 0 0,16-1 0,-26 0 0,0 0 0,-1-1 0,1 0 0,0 0 0,-1 0 0,1-1 0,-1 1 0,1-1 0,-1 0 0,0 0 0,1-1 0,-1 1 0,-1-1 0,1 0 0,0 0 0,6-7 0,29-49-1365,-27 38-5461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58.012"/>
    </inkml:context>
    <inkml:brush xml:id="br0">
      <inkml:brushProperty name="width" value="0.05" units="cm"/>
      <inkml:brushProperty name="height" value="0.05" units="cm"/>
      <inkml:brushProperty name="color" value="#E71224"/>
    </inkml:brush>
  </inkml:definitions>
  <inkml:trace contextRef="#ctx0" brushRef="#br0">1 0 24575,'5'0'0,"7"0"0,6 0 0,6 0 0,3 5 0,3 2 0,1-1 0,1-1 0,-6-1-8191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5:01.784"/>
    </inkml:context>
    <inkml:brush xml:id="br0">
      <inkml:brushProperty name="width" value="0.05" units="cm"/>
      <inkml:brushProperty name="height" value="0.05" units="cm"/>
      <inkml:brushProperty name="color" value="#E71224"/>
    </inkml:brush>
  </inkml:definitions>
  <inkml:trace contextRef="#ctx0" brushRef="#br0">1 0 24575,'0'5'0,"0"7"0,5 6 0,6 0 0,3 3 0,3 2 0,4-2 0,-2 0 0,-9-4 0,-6 1 0,-9-2 0,-9-5 0,-2 1 0,-3 0 0,-4-4 0,2-2-8191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5:08.519"/>
    </inkml:context>
    <inkml:brush xml:id="br0">
      <inkml:brushProperty name="width" value="0.05" units="cm"/>
      <inkml:brushProperty name="height" value="0.05" units="cm"/>
      <inkml:brushProperty name="color" value="#E71224"/>
    </inkml:brush>
  </inkml:definitions>
  <inkml:trace contextRef="#ctx0" brushRef="#br0">1 1 24575,'0'8'0,"1"0"0,1-1 0,-1 1 0,1 0 0,0-1 0,1 1 0,6 13 0,32 49 0,-35-60 0,25 34 0,-22-32 0,0 0 0,-1 0 0,0 1 0,7 18 0,8 20 0,2-2 0,2 0 0,3-2 0,51 63 0,-81-109 0,26 27 0,-11-20 0,-15-8 0,1 0 0,-1 0 0,1 0 0,-1 0 0,1 0 0,-1 0 0,0 0 0,1 0 0,-1 0 0,1 0 0,-1-1 0,1 1 0,-1 0 0,0 0 0,1 0 0,-1-1 0,0 1 0,1 0 0,-1-1 0,0 1 0,1 0 0,-1 0 0,0-1 0,0 1 0,1-1 0,-1 1 0,0 0 0,0-1 0,0 1 0,1-1 0,-1 0 0,1-6 0,1-1 0,-1 0 0,-1 0 0,0 0 0,0 0 0,0 1 0,-1-1 0,0 0 0,-3-9 0,0-9 0,-1-28 0,-6-37 0,9 78 0,-1 0 0,0 1 0,-1 0 0,-9-21 0,13 33 0,-1-1 0,1 1 0,0 0 0,0 0 0,0 0 0,-1 0 0,1 0 0,0 0 0,0 0 0,0 0 0,-1 1 0,1-1 0,0 0 0,0 0 0,0 0 0,-1 0 0,1 0 0,0 0 0,0 0 0,0 0 0,0 0 0,-1 1 0,1-1 0,0 0 0,0 0 0,0 0 0,0 0 0,0 0 0,-1 1 0,1-1 0,0 0 0,0 0 0,0 0 0,0 1 0,0-1 0,0 0 0,0 0 0,0 0 0,0 1 0,0-1 0,0 0 0,0 0 0,0 0 0,0 1 0,0-1 0,0 0 0,0 0 0,0 0 0,0 1 0,-5 16 0,4-14 0,-6 26 0,1 1 0,2 0 0,-1 37 0,0-9 0,5-55 0,0 0 0,0-1 0,-1 1 0,1 0 0,-1-1 0,1 1 0,-1-1 0,0 1 0,0-1 0,0 0 0,-1 1 0,1-1 0,-1 0 0,1 0 0,-1 1 0,0-2 0,1 1 0,-1 0 0,0 0 0,0 0 0,-1-1 0,1 1 0,0-1 0,-3 2 0,1-2 0,0 0 0,-1 0 0,1 0 0,-1-1 0,1 1 0,0-1 0,-1 0 0,1 0 0,-1 0 0,1-1 0,-1 0 0,1 0 0,-7-2 0,-38-11-1365,26 9-5461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5:10.206"/>
    </inkml:context>
    <inkml:brush xml:id="br0">
      <inkml:brushProperty name="width" value="0.05" units="cm"/>
      <inkml:brushProperty name="height" value="0.05" units="cm"/>
      <inkml:brushProperty name="color" value="#E71224"/>
    </inkml:brush>
  </inkml:definitions>
  <inkml:trace contextRef="#ctx0" brushRef="#br0">1 23 24575,'0'-5'0,"5"-1"0,7-1 0,1 2-8191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33" tIns="45716" rIns="91433" bIns="45716" rtlCol="0"/>
          <a:lstStyle>
            <a:lvl1pPr algn="l">
              <a:defRPr sz="1200"/>
            </a:lvl1pPr>
          </a:lstStyle>
          <a:p>
            <a:pPr rtl="0"/>
            <a:endParaRPr/>
          </a:p>
        </p:txBody>
      </p:sp>
      <p:sp>
        <p:nvSpPr>
          <p:cNvPr id="3" name="Date Placeholder 2"/>
          <p:cNvSpPr>
            <a:spLocks noGrp="1"/>
          </p:cNvSpPr>
          <p:nvPr>
            <p:ph type="dt" idx="1"/>
          </p:nvPr>
        </p:nvSpPr>
        <p:spPr>
          <a:xfrm>
            <a:off x="3884614" y="0"/>
            <a:ext cx="2971800" cy="497284"/>
          </a:xfrm>
          <a:prstGeom prst="rect">
            <a:avLst/>
          </a:prstGeom>
        </p:spPr>
        <p:txBody>
          <a:bodyPr vert="horz" lIns="91433" tIns="45716" rIns="91433" bIns="45716" rtlCol="0"/>
          <a:lstStyle>
            <a:lvl1pPr algn="r">
              <a:defRPr sz="1200"/>
            </a:lvl1pPr>
          </a:lstStyle>
          <a:p>
            <a:pPr rtl="0"/>
            <a:r>
              <a:rPr lang="en-US"/>
              <a:t>2/8/2016</a:t>
            </a:r>
            <a:endParaRPr/>
          </a:p>
        </p:txBody>
      </p:sp>
      <p:sp>
        <p:nvSpPr>
          <p:cNvPr id="4" name="Slide Image Placeholder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33" tIns="45716" rIns="91433" bIns="45716" rtlCol="0" anchor="ctr"/>
          <a:lstStyle/>
          <a:p>
            <a:pPr rtl="0"/>
            <a:endParaRPr/>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33" tIns="45716" rIns="91433" bIns="45716"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446678"/>
            <a:ext cx="2971800" cy="497284"/>
          </a:xfrm>
          <a:prstGeom prst="rect">
            <a:avLst/>
          </a:prstGeom>
        </p:spPr>
        <p:txBody>
          <a:bodyPr vert="horz" lIns="91433" tIns="45716" rIns="91433" bIns="45716" rtlCol="0" anchor="b"/>
          <a:lstStyle>
            <a:lvl1pPr algn="l">
              <a:defRPr sz="1200"/>
            </a:lvl1pPr>
          </a:lstStyle>
          <a:p>
            <a:pPr rtl="0"/>
            <a:endParaRPr/>
          </a:p>
        </p:txBody>
      </p:sp>
      <p:sp>
        <p:nvSpPr>
          <p:cNvPr id="7" name="Slide Number Placeholder 6"/>
          <p:cNvSpPr>
            <a:spLocks noGrp="1"/>
          </p:cNvSpPr>
          <p:nvPr>
            <p:ph type="sldNum" sz="quarter" idx="5"/>
          </p:nvPr>
        </p:nvSpPr>
        <p:spPr>
          <a:xfrm>
            <a:off x="3884614" y="9446678"/>
            <a:ext cx="2971800" cy="497284"/>
          </a:xfrm>
          <a:prstGeom prst="rect">
            <a:avLst/>
          </a:prstGeom>
        </p:spPr>
        <p:txBody>
          <a:bodyPr vert="horz" lIns="91433" tIns="45716" rIns="91433" bIns="45716" rtlCol="0" anchor="b"/>
          <a:lstStyle>
            <a:lvl1pPr algn="r">
              <a:defRPr sz="12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E61351F-DBB1-4664-ADA9-83BC7CB8848D}" type="slidenum">
              <a:rPr lang="en-GB" smtClean="0"/>
              <a:t>1</a:t>
            </a:fld>
            <a:endParaRPr lang="en-GB"/>
          </a:p>
        </p:txBody>
      </p:sp>
    </p:spTree>
    <p:extLst>
      <p:ext uri="{BB962C8B-B14F-4D97-AF65-F5344CB8AC3E}">
        <p14:creationId xmlns:p14="http://schemas.microsoft.com/office/powerpoint/2010/main" val="2637835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1]:  </a:t>
            </a:r>
            <a:r>
              <a:rPr lang="en-GB" sz="1400" b="1" i="0" dirty="0">
                <a:solidFill>
                  <a:schemeClr val="tx2"/>
                </a:solidFill>
              </a:rPr>
              <a:t>False prophecy is deadly if it is not identified and uprooted.  It is one of the most effective ways of introducing heresy into God’s church.  The status of ‘prophet’ is usually revered, and the fakeness of the prophecies are not easily detected.  We are rightly anxious not to ‘quench the Spirit’ or to ‘treat prophecies with contempt’, so sometimes, in a spirit of naive tolerance and misplaced encouragement we can accidentally let the darkness in! </a:t>
            </a:r>
          </a:p>
          <a:p>
            <a:pPr marL="171436" indent="-171436">
              <a:buFont typeface="Arial" panose="020B0604020202020204" pitchFamily="34" charset="0"/>
              <a:buChar char="•"/>
            </a:pPr>
            <a:endParaRPr lang="en-GB" sz="1400" b="1" i="0" dirty="0">
              <a:solidFill>
                <a:schemeClr val="tx2"/>
              </a:solidFill>
            </a:endParaRPr>
          </a:p>
          <a:p>
            <a:pPr marL="171436" indent="-171436">
              <a:buFont typeface="Arial" panose="020B0604020202020204" pitchFamily="34" charset="0"/>
              <a:buChar char="•"/>
            </a:pPr>
            <a:r>
              <a:rPr lang="en-GB" sz="1400" b="1" i="1" dirty="0">
                <a:solidFill>
                  <a:schemeClr val="tx2"/>
                </a:solidFill>
              </a:rPr>
              <a:t>[after 2]:  </a:t>
            </a:r>
            <a:r>
              <a:rPr lang="en-GB" sz="1400" b="1" i="0" dirty="0">
                <a:solidFill>
                  <a:schemeClr val="tx2"/>
                </a:solidFill>
              </a:rPr>
              <a:t>But false doctrines are like counterfeit banknotes – sometimes hard to distinguish from the real ones.  Therefore, we are also commanded to </a:t>
            </a:r>
            <a:r>
              <a:rPr lang="en-GB" sz="1400" b="1" i="1" dirty="0">
                <a:solidFill>
                  <a:schemeClr val="tx2"/>
                </a:solidFill>
              </a:rPr>
              <a:t>test</a:t>
            </a:r>
            <a:r>
              <a:rPr lang="en-GB" sz="1400" b="1" i="0" dirty="0">
                <a:solidFill>
                  <a:schemeClr val="tx2"/>
                </a:solidFill>
              </a:rPr>
              <a:t> both the prophets and their prophecies.  We do this by the Holy Spirit and by holy scripture.  We do not expect every prophecy to be completely </a:t>
            </a:r>
            <a:r>
              <a:rPr lang="en-GB" sz="1400" b="1" i="1" dirty="0">
                <a:solidFill>
                  <a:schemeClr val="tx2"/>
                </a:solidFill>
              </a:rPr>
              <a:t>balanced</a:t>
            </a:r>
            <a:r>
              <a:rPr lang="en-GB" sz="1400" b="1" i="0" dirty="0">
                <a:solidFill>
                  <a:schemeClr val="tx2"/>
                </a:solidFill>
              </a:rPr>
              <a:t> doctrinally, but we should expect it to align with biblical doctrines.  We should expect confirmation in our spirits from the Holy Spirit too.   </a:t>
            </a:r>
          </a:p>
          <a:p>
            <a:pPr marL="171436" indent="-171436">
              <a:buFont typeface="Arial" panose="020B0604020202020204" pitchFamily="34" charset="0"/>
              <a:buChar char="•"/>
            </a:pPr>
            <a:endParaRPr lang="en-GB" sz="1400" b="1" i="0" dirty="0">
              <a:solidFill>
                <a:schemeClr val="tx2"/>
              </a:solidFill>
            </a:endParaRPr>
          </a:p>
          <a:p>
            <a:pPr marL="171436" indent="-171436">
              <a:buFont typeface="Arial" panose="020B0604020202020204" pitchFamily="34" charset="0"/>
              <a:buChar char="•"/>
            </a:pPr>
            <a:r>
              <a:rPr lang="en-GB" sz="1400" b="1" i="0" dirty="0">
                <a:solidFill>
                  <a:schemeClr val="tx2"/>
                </a:solidFill>
              </a:rPr>
              <a:t>In Matthew 7:15-16, Jesus warns us to test the prophet as well as the prophecy:  </a:t>
            </a:r>
            <a:r>
              <a:rPr lang="en-GB" sz="1400" b="1" i="1" dirty="0">
                <a:solidFill>
                  <a:schemeClr val="tx2"/>
                </a:solidFill>
              </a:rPr>
              <a:t>“Watch out for false prophets. They come to you in sheep’s clothing, but inwardly they are ferocious wolves.  </a:t>
            </a:r>
            <a:r>
              <a:rPr lang="en-GB" sz="1400" b="1" i="1" baseline="30000" dirty="0">
                <a:solidFill>
                  <a:schemeClr val="tx2"/>
                </a:solidFill>
              </a:rPr>
              <a:t>16</a:t>
            </a:r>
            <a:r>
              <a:rPr lang="en-GB" sz="1400" b="1" i="1" dirty="0">
                <a:solidFill>
                  <a:schemeClr val="tx2"/>
                </a:solidFill>
              </a:rPr>
              <a:t> By their fruit you will recognize them.</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10</a:t>
            </a:fld>
            <a:endParaRPr lang="en-GB"/>
          </a:p>
        </p:txBody>
      </p:sp>
    </p:spTree>
    <p:extLst>
      <p:ext uri="{BB962C8B-B14F-4D97-AF65-F5344CB8AC3E}">
        <p14:creationId xmlns:p14="http://schemas.microsoft.com/office/powerpoint/2010/main" val="186034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last]:  </a:t>
            </a:r>
            <a:r>
              <a:rPr lang="en-GB" sz="1400" b="1" dirty="0">
                <a:solidFill>
                  <a:schemeClr val="tx2"/>
                </a:solidFill>
              </a:rPr>
              <a:t>We see then, that this woman, nicknamed Jezebel, was leading a sizeable number of church members astray.  She had seduced them into diving into the depth of sins – supposedly so that they could learn Satan’s secrets and overthrow him – and they were particularly encouraged to take part in idolatry and to indulge in sexual immorality.  </a:t>
            </a:r>
            <a:r>
              <a:rPr lang="en-GB" sz="1400" b="1" i="1" dirty="0">
                <a:solidFill>
                  <a:schemeClr val="tx2"/>
                </a:solidFill>
              </a:rPr>
              <a:t>“Those who commit adultery with her…” </a:t>
            </a:r>
            <a:r>
              <a:rPr lang="en-GB" sz="1400" b="1" i="0" dirty="0">
                <a:solidFill>
                  <a:schemeClr val="tx2"/>
                </a:solidFill>
              </a:rPr>
              <a:t>could be taken literally, or it could mean that she and they all took part in the ritual prostitution of the trade guilds; but it might carry the additional meaning that giving houseroom to an idol is committing adultery in a spiritual sense.</a:t>
            </a:r>
          </a:p>
          <a:p>
            <a:pPr marL="171436" indent="-171436">
              <a:buFont typeface="Arial" panose="020B0604020202020204" pitchFamily="34" charset="0"/>
              <a:buChar char="•"/>
            </a:pPr>
            <a:endParaRPr lang="en-GB" sz="1400" b="1" i="0" dirty="0">
              <a:solidFill>
                <a:schemeClr val="tx2"/>
              </a:solidFill>
            </a:endParaRPr>
          </a:p>
          <a:p>
            <a:pPr marL="171436" indent="-171436">
              <a:buFont typeface="Arial" panose="020B0604020202020204" pitchFamily="34" charset="0"/>
              <a:buChar char="•"/>
            </a:pPr>
            <a:r>
              <a:rPr lang="en-GB" sz="1400" b="1" i="0" dirty="0">
                <a:solidFill>
                  <a:schemeClr val="tx2"/>
                </a:solidFill>
              </a:rPr>
              <a:t>Jesus is not happy!  He will judge them and demonstrate that He sees all, he knows all, and that the Judge of All The Earth will do the right thing.  The suffering will include physical sickness and death.  </a:t>
            </a:r>
            <a:r>
              <a:rPr lang="en-GB" sz="1400" b="1" i="1" dirty="0">
                <a:solidFill>
                  <a:schemeClr val="tx2"/>
                </a:solidFill>
              </a:rPr>
              <a:t>“Her children…”</a:t>
            </a:r>
            <a:r>
              <a:rPr lang="en-GB" sz="1400" b="1" i="0" dirty="0">
                <a:solidFill>
                  <a:schemeClr val="tx2"/>
                </a:solidFill>
              </a:rPr>
              <a:t> could mean the offspring of her affairs, or it could mean her spiritual disciples – or both!  Just as in the example of Ananias and Saphira – who were certainly saved – being a believer in rebellion doesn’t necessarily exempt you from punishment; but not eternal punishment.</a:t>
            </a:r>
            <a:endParaRPr lang="en-GB" sz="1400" b="1" i="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11</a:t>
            </a:fld>
            <a:endParaRPr lang="en-GB"/>
          </a:p>
        </p:txBody>
      </p:sp>
    </p:spTree>
    <p:extLst>
      <p:ext uri="{BB962C8B-B14F-4D97-AF65-F5344CB8AC3E}">
        <p14:creationId xmlns:p14="http://schemas.microsoft.com/office/powerpoint/2010/main" val="140227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dirty="0">
                <a:solidFill>
                  <a:schemeClr val="tx2"/>
                </a:solidFill>
              </a:rPr>
              <a:t>This prophetess in Thyatira was named ‘Jezebel’ by the Lord Jesus, due to her exhibiting the same spirit and character of her namesake ‘Jezebel’ in the Old Testament.  Let’s look at a few extracts from the Book of 1 Kings that sum up Jezebel’s life on earth…</a:t>
            </a:r>
          </a:p>
          <a:p>
            <a:pPr marL="171436" indent="-171436">
              <a:buFont typeface="Arial" panose="020B0604020202020204" pitchFamily="34" charset="0"/>
              <a:buChar char="•"/>
            </a:pPr>
            <a:endParaRPr lang="en-GB" sz="1400" b="1" dirty="0">
              <a:solidFill>
                <a:schemeClr val="tx2"/>
              </a:solidFill>
            </a:endParaRPr>
          </a:p>
          <a:p>
            <a:pPr marL="171436" indent="-171436">
              <a:buFont typeface="Arial" panose="020B0604020202020204" pitchFamily="34" charset="0"/>
              <a:buChar char="•"/>
            </a:pPr>
            <a:r>
              <a:rPr lang="en-GB" sz="1400" b="1" i="1" dirty="0">
                <a:solidFill>
                  <a:schemeClr val="tx2"/>
                </a:solidFill>
              </a:rPr>
              <a:t>[after 1]:  </a:t>
            </a:r>
            <a:r>
              <a:rPr lang="en-GB" sz="1400" b="1" dirty="0">
                <a:solidFill>
                  <a:schemeClr val="tx2"/>
                </a:solidFill>
              </a:rPr>
              <a:t>The name “Jezebel” can mean </a:t>
            </a:r>
            <a:r>
              <a:rPr lang="en-GB" sz="1400" b="1" i="1" dirty="0">
                <a:solidFill>
                  <a:schemeClr val="tx2"/>
                </a:solidFill>
              </a:rPr>
              <a:t>un-husbanded </a:t>
            </a:r>
            <a:r>
              <a:rPr lang="en-GB" sz="1400" b="1" i="0" dirty="0">
                <a:solidFill>
                  <a:schemeClr val="tx2"/>
                </a:solidFill>
              </a:rPr>
              <a:t>or </a:t>
            </a:r>
            <a:r>
              <a:rPr lang="en-GB" sz="1400" b="1" i="1" dirty="0">
                <a:solidFill>
                  <a:schemeClr val="tx2"/>
                </a:solidFill>
              </a:rPr>
              <a:t>chaste.</a:t>
            </a:r>
            <a:endParaRPr lang="en-GB" sz="1400" b="1" dirty="0">
              <a:solidFill>
                <a:schemeClr val="tx2"/>
              </a:solidFill>
            </a:endParaRPr>
          </a:p>
          <a:p>
            <a:pPr marL="171436" indent="-171436">
              <a:buFont typeface="Arial" panose="020B0604020202020204" pitchFamily="34" charset="0"/>
              <a:buChar char="•"/>
            </a:pPr>
            <a:endParaRPr lang="en-GB" sz="1400" b="1" dirty="0">
              <a:solidFill>
                <a:schemeClr val="tx2"/>
              </a:solidFill>
            </a:endParaRPr>
          </a:p>
          <a:p>
            <a:pPr marL="171436" indent="-171436">
              <a:buFont typeface="Arial" panose="020B0604020202020204" pitchFamily="34" charset="0"/>
              <a:buChar char="•"/>
            </a:pPr>
            <a:r>
              <a:rPr lang="en-GB" sz="1400" b="1" dirty="0">
                <a:solidFill>
                  <a:schemeClr val="tx2"/>
                </a:solidFill>
              </a:rPr>
              <a:t>King Ahab of the Northern Kingdom of Israel unwisely </a:t>
            </a:r>
            <a:r>
              <a:rPr lang="en-GB" sz="1400" b="1" dirty="0">
                <a:solidFill>
                  <a:schemeClr val="tx2"/>
                </a:solidFill>
                <a:latin typeface="+mn-lt"/>
              </a:rPr>
              <a:t>married</a:t>
            </a:r>
            <a:r>
              <a:rPr lang="en-GB" sz="1400" b="1" dirty="0">
                <a:solidFill>
                  <a:srgbClr val="0000FF"/>
                </a:solidFill>
                <a:effectLst/>
                <a:latin typeface="+mn-lt"/>
                <a:ea typeface="Calibri" panose="020F0502020204030204" pitchFamily="34" charset="0"/>
                <a:cs typeface="Helvetica" panose="020B0604020202020204" pitchFamily="34" charset="0"/>
              </a:rPr>
              <a:t> Jezebel, the daughter of the king of the Sidonians, in the region of Phoenicia (now modern-day Lebanon).   Her father was a pagan ruler who was a devotee of the worship of Asherah, the female goddess also known as Astarte or Ishtar, and the mythical mother of Baal.  Jezebel lost no time in importing this particular style of Baal worship to Israel and was obviously delighted that her infatuated husband allowed her to legitimise idolatrous practices alongside some token worship of the Lord.  Idol-worship is at its most sinister when it is combined with the true faith, since it seems to get approval by the majority.  Later, Jezebel persuaded Ahab to create a ‘black magic’ version of Jerusalem’s temple in Samaria, by constructing a temple to Baal; he also erected an Asherah pole – effectively a huge phallic symbol targeted at the female goddess, Asherah alongside it.  This kind of pagan worship was crude, perverted, and ugly.</a:t>
            </a:r>
          </a:p>
          <a:p>
            <a:pPr marL="171436" indent="-171436">
              <a:buFont typeface="Arial" panose="020B0604020202020204" pitchFamily="34" charset="0"/>
              <a:buChar char="•"/>
            </a:pPr>
            <a:endParaRPr lang="en-GB" sz="1400" b="1" dirty="0">
              <a:solidFill>
                <a:srgbClr val="0000FF"/>
              </a:solidFill>
              <a:effectLst/>
              <a:latin typeface="+mn-lt"/>
              <a:ea typeface="Calibri" panose="020F0502020204030204" pitchFamily="34" charset="0"/>
              <a:cs typeface="Helvetica" panose="020B0604020202020204" pitchFamily="34" charset="0"/>
            </a:endParaRPr>
          </a:p>
          <a:p>
            <a:pPr marL="171436" indent="-171436">
              <a:buFont typeface="Arial" panose="020B0604020202020204" pitchFamily="34" charset="0"/>
              <a:buChar char="•"/>
            </a:pPr>
            <a:r>
              <a:rPr lang="en-GB" sz="1400" b="1" i="1" dirty="0">
                <a:solidFill>
                  <a:srgbClr val="0000FF"/>
                </a:solidFill>
                <a:effectLst/>
                <a:latin typeface="+mn-lt"/>
                <a:ea typeface="Calibri" panose="020F0502020204030204" pitchFamily="34" charset="0"/>
                <a:cs typeface="Helvetica" panose="020B0604020202020204" pitchFamily="34" charset="0"/>
              </a:rPr>
              <a:t>[after last]:  </a:t>
            </a:r>
            <a:r>
              <a:rPr lang="en-GB" sz="1400" b="1" dirty="0">
                <a:solidFill>
                  <a:srgbClr val="0000FF"/>
                </a:solidFill>
                <a:effectLst/>
                <a:latin typeface="+mn-lt"/>
                <a:ea typeface="Calibri" panose="020F0502020204030204" pitchFamily="34" charset="0"/>
                <a:cs typeface="Helvetica" panose="020B0604020202020204" pitchFamily="34" charset="0"/>
              </a:rPr>
              <a:t>A few years later, Jezebel used her influence to systematically murder most of the genuine prophets of the Lord in Israel.  And after Elijah’s triumph over the prophets of Baal at Mt Carmel, she vowed to eliminate Elijah too.   </a:t>
            </a:r>
            <a:endParaRPr lang="en-GB" sz="1400" b="1" dirty="0">
              <a:solidFill>
                <a:schemeClr val="tx2"/>
              </a:solidFill>
              <a:latin typeface="+mn-lt"/>
            </a:endParaRPr>
          </a:p>
          <a:p>
            <a:pPr marL="171436" indent="-171436">
              <a:buFont typeface="Arial" panose="020B0604020202020204" pitchFamily="34" charset="0"/>
              <a:buChar char="•"/>
            </a:pPr>
            <a:endParaRPr lang="en-GB" sz="1400" b="1" i="1" dirty="0">
              <a:solidFill>
                <a:schemeClr val="tx2"/>
              </a:solidFill>
              <a:latin typeface="+mn-lt"/>
            </a:endParaRPr>
          </a:p>
          <a:p>
            <a:pPr marL="171436" indent="-171436">
              <a:buFont typeface="Arial" panose="020B0604020202020204" pitchFamily="34" charset="0"/>
              <a:buChar char="•"/>
            </a:pPr>
            <a:endParaRPr lang="en-GB" sz="1400" b="1" i="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12</a:t>
            </a:fld>
            <a:endParaRPr lang="en-GB"/>
          </a:p>
        </p:txBody>
      </p:sp>
    </p:spTree>
    <p:extLst>
      <p:ext uri="{BB962C8B-B14F-4D97-AF65-F5344CB8AC3E}">
        <p14:creationId xmlns:p14="http://schemas.microsoft.com/office/powerpoint/2010/main" val="337726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last]:  </a:t>
            </a:r>
            <a:r>
              <a:rPr lang="en-GB" sz="1400" b="1" dirty="0">
                <a:solidFill>
                  <a:schemeClr val="tx2"/>
                </a:solidFill>
              </a:rPr>
              <a:t>We see in the narrative above that she would usurp King Ahab’s authority without a second thought, in order to get her way.  Jezebel was controlling and coercive.  She always got her own way.  She was almost </a:t>
            </a:r>
            <a:r>
              <a:rPr lang="en-GB" sz="1400" b="1" i="1" dirty="0">
                <a:solidFill>
                  <a:schemeClr val="tx2"/>
                </a:solidFill>
              </a:rPr>
              <a:t>certainly</a:t>
            </a:r>
            <a:r>
              <a:rPr lang="en-GB" sz="1400" b="1" dirty="0">
                <a:solidFill>
                  <a:schemeClr val="tx2"/>
                </a:solidFill>
              </a:rPr>
              <a:t> demonised with a very powerful spirit of darkness, probably inherited from her pagan father.</a:t>
            </a:r>
            <a:endParaRPr lang="en-GB" sz="1400" b="1" i="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13</a:t>
            </a:fld>
            <a:endParaRPr lang="en-GB"/>
          </a:p>
        </p:txBody>
      </p:sp>
    </p:spTree>
    <p:extLst>
      <p:ext uri="{BB962C8B-B14F-4D97-AF65-F5344CB8AC3E}">
        <p14:creationId xmlns:p14="http://schemas.microsoft.com/office/powerpoint/2010/main" val="316150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1]:  </a:t>
            </a:r>
            <a:r>
              <a:rPr lang="en-GB" sz="1400" b="1" dirty="0">
                <a:solidFill>
                  <a:schemeClr val="tx2"/>
                </a:solidFill>
              </a:rPr>
              <a:t>Jezebel doubled down on her passions for idolatry and witchcraft.  After her husband Ahab’s death she turned her manipulative skills towards her son, King Joram.</a:t>
            </a:r>
          </a:p>
          <a:p>
            <a:pPr marL="171436" indent="-171436">
              <a:buFont typeface="Arial" panose="020B0604020202020204" pitchFamily="34" charset="0"/>
              <a:buChar char="•"/>
            </a:pPr>
            <a:endParaRPr lang="en-GB" sz="1400" b="1" i="1" dirty="0">
              <a:solidFill>
                <a:schemeClr val="tx2"/>
              </a:solidFill>
            </a:endParaRPr>
          </a:p>
          <a:p>
            <a:pPr marL="171436" indent="-171436">
              <a:buFont typeface="Arial" panose="020B0604020202020204" pitchFamily="34" charset="0"/>
              <a:buChar char="•"/>
            </a:pPr>
            <a:r>
              <a:rPr lang="en-GB" sz="1400" b="1" i="1" dirty="0">
                <a:solidFill>
                  <a:schemeClr val="tx2"/>
                </a:solidFill>
              </a:rPr>
              <a:t>[after last]:  </a:t>
            </a:r>
            <a:r>
              <a:rPr lang="en-GB" sz="1400" b="1" i="0" dirty="0">
                <a:solidFill>
                  <a:schemeClr val="tx2"/>
                </a:solidFill>
              </a:rPr>
              <a:t>Jehu, God’s next chosen king for Israel, was the first man really prepared to stand up to her, and he boldly attacked her stronghold.  Even then, she turned up the manipulation and seduction, using her stunning beauty and physical attractiveness to try to convince Jehu to spare her life.  However, it didn’t work this time!</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14</a:t>
            </a:fld>
            <a:endParaRPr lang="en-GB"/>
          </a:p>
        </p:txBody>
      </p:sp>
    </p:spTree>
    <p:extLst>
      <p:ext uri="{BB962C8B-B14F-4D97-AF65-F5344CB8AC3E}">
        <p14:creationId xmlns:p14="http://schemas.microsoft.com/office/powerpoint/2010/main" val="175773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1]: </a:t>
            </a:r>
            <a:r>
              <a:rPr lang="en-GB" sz="1400" b="1" dirty="0">
                <a:solidFill>
                  <a:schemeClr val="tx2"/>
                </a:solidFill>
              </a:rPr>
              <a:t> A demonic spirit infects the bodies and lives of all the people it inhabits – female and male.  It produces the above characteristics of Jezebel.  It is a very powerful adversary.</a:t>
            </a:r>
          </a:p>
          <a:p>
            <a:pPr marL="171436" indent="-171436">
              <a:buFont typeface="Arial" panose="020B0604020202020204" pitchFamily="34" charset="0"/>
              <a:buChar char="•"/>
            </a:pPr>
            <a:endParaRPr lang="en-GB" sz="1400" b="1" dirty="0">
              <a:solidFill>
                <a:schemeClr val="tx2"/>
              </a:solidFill>
            </a:endParaRPr>
          </a:p>
          <a:p>
            <a:pPr marL="171436" indent="-171436">
              <a:buFont typeface="Arial" panose="020B0604020202020204" pitchFamily="34" charset="0"/>
              <a:buChar char="•"/>
            </a:pPr>
            <a:r>
              <a:rPr lang="en-GB" sz="1400" b="1" dirty="0">
                <a:solidFill>
                  <a:schemeClr val="tx2"/>
                </a:solidFill>
              </a:rPr>
              <a:t>In 2 Kings 11, we see exactly the same attitudes and behaviour in Athaliah, the daughter of Ahab and Jezebel, who married the King of Judah, Jehoram.  After Jezebel had been killed, Athaliah took over the throne of Judah and ruled as a tyrant for six years, until she was deposed by the boy king, Joash.  So we clearly see the spirit of Jezebel in full operation in Athaliah’s life.  It probably came down as a generational curse.  The whole story is found in 2 Kings chapters 8 to 11.</a:t>
            </a:r>
          </a:p>
          <a:p>
            <a:pPr marL="171436" indent="-171436">
              <a:buFont typeface="Arial" panose="020B0604020202020204" pitchFamily="34" charset="0"/>
              <a:buChar char="•"/>
            </a:pPr>
            <a:endParaRPr lang="en-GB" sz="1400" b="1" i="1" dirty="0">
              <a:solidFill>
                <a:schemeClr val="tx2"/>
              </a:solidFill>
            </a:endParaRPr>
          </a:p>
          <a:p>
            <a:pPr marL="171436" indent="-171436">
              <a:buFont typeface="Arial" panose="020B0604020202020204" pitchFamily="34" charset="0"/>
              <a:buChar char="•"/>
            </a:pPr>
            <a:r>
              <a:rPr lang="en-GB" sz="1400" b="1" i="1" dirty="0">
                <a:solidFill>
                  <a:schemeClr val="tx2"/>
                </a:solidFill>
              </a:rPr>
              <a:t>[after 2]:  </a:t>
            </a:r>
            <a:r>
              <a:rPr lang="en-GB" sz="1400" b="1" i="0" dirty="0">
                <a:solidFill>
                  <a:schemeClr val="tx2"/>
                </a:solidFill>
              </a:rPr>
              <a:t>There is no indication that the Jezebel spirit has disappeared today, so we must be on our guard for it to appear in any situation.  Particularly when there is about to be a genuine move of God – as we are expecting and praying for.  Let’s be watchful and alert; the devil has many schemes.  Look at the five main characteristics of the Jezebel spirit in our day.</a:t>
            </a:r>
          </a:p>
          <a:p>
            <a:pPr marL="171436" indent="-171436">
              <a:buFont typeface="Arial" panose="020B0604020202020204" pitchFamily="34" charset="0"/>
              <a:buChar char="•"/>
            </a:pPr>
            <a:endParaRPr lang="en-GB" sz="1400" b="1" i="0" dirty="0">
              <a:solidFill>
                <a:schemeClr val="tx2"/>
              </a:solidFill>
            </a:endParaRPr>
          </a:p>
          <a:p>
            <a:pPr marL="171436" indent="-171436">
              <a:buFont typeface="Arial" panose="020B0604020202020204" pitchFamily="34" charset="0"/>
              <a:buChar char="•"/>
            </a:pPr>
            <a:r>
              <a:rPr lang="en-GB" sz="1400" b="1" i="1" dirty="0">
                <a:solidFill>
                  <a:schemeClr val="tx2"/>
                </a:solidFill>
              </a:rPr>
              <a:t>[after last]:  </a:t>
            </a:r>
            <a:r>
              <a:rPr lang="en-GB" sz="1400" b="1" i="0" dirty="0">
                <a:solidFill>
                  <a:schemeClr val="tx2"/>
                </a:solidFill>
              </a:rPr>
              <a:t>However, the spirit of Jehu overcame the historical Jezebel, and that is what the Lord is giving us too.  We overcome everything by the Blood of the Lamb and the Word of our Testimony.  There is nothing to fear!</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15</a:t>
            </a:fld>
            <a:endParaRPr lang="en-GB"/>
          </a:p>
        </p:txBody>
      </p:sp>
    </p:spTree>
    <p:extLst>
      <p:ext uri="{BB962C8B-B14F-4D97-AF65-F5344CB8AC3E}">
        <p14:creationId xmlns:p14="http://schemas.microsoft.com/office/powerpoint/2010/main" val="3269052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last]:  </a:t>
            </a:r>
            <a:r>
              <a:rPr lang="en-GB" sz="1400" b="1" dirty="0">
                <a:solidFill>
                  <a:schemeClr val="tx2"/>
                </a:solidFill>
              </a:rPr>
              <a:t>We need to </a:t>
            </a:r>
            <a:r>
              <a:rPr lang="en-GB" sz="1400" b="1" i="1" dirty="0">
                <a:solidFill>
                  <a:schemeClr val="tx2"/>
                </a:solidFill>
              </a:rPr>
              <a:t>hold on </a:t>
            </a:r>
            <a:r>
              <a:rPr lang="en-GB" sz="1400" b="1" dirty="0">
                <a:solidFill>
                  <a:schemeClr val="tx2"/>
                </a:solidFill>
              </a:rPr>
              <a:t>to the truth, to our vision and prophetic words, to Jesus himself.  But we can do much more than that – given that we are not under the level of persecution that Thyatira was experiencing.  The boldness of Jehu in taking ground in spiritual warfare is what the Holy Spirit is calling us to.  Warfare, prayer, intercession, tongues, declaration.</a:t>
            </a:r>
          </a:p>
          <a:p>
            <a:pPr marL="171436" indent="-171436">
              <a:buFont typeface="Arial" panose="020B0604020202020204" pitchFamily="34" charset="0"/>
              <a:buChar char="•"/>
            </a:pPr>
            <a:endParaRPr lang="en-GB" sz="1400" b="1" i="1" dirty="0">
              <a:solidFill>
                <a:schemeClr val="tx2"/>
              </a:solidFill>
            </a:endParaRPr>
          </a:p>
          <a:p>
            <a:pPr marL="171436" indent="-171436">
              <a:buFont typeface="Arial" panose="020B0604020202020204" pitchFamily="34" charset="0"/>
              <a:buChar char="•"/>
            </a:pPr>
            <a:r>
              <a:rPr lang="en-GB" sz="1400" b="1" i="0" dirty="0">
                <a:solidFill>
                  <a:schemeClr val="tx2"/>
                </a:solidFill>
              </a:rPr>
              <a:t>Ruling with a rod of iron and dashing the nations to pieces like pottery is another example of authority and judgement.  This is a quote from Psalm 2, concerning the Messiah, and the symbolism on that of the master potter who assesses his work and breaks all those pots that fail to come up to his normal standards – so that are not accidently sold and tarnish his reputation.  We will be given the authority to judge the nations, sitting on thrones by Jesus’ side.</a:t>
            </a:r>
          </a:p>
          <a:p>
            <a:pPr marL="171436" indent="-171436">
              <a:buFont typeface="Arial" panose="020B0604020202020204" pitchFamily="34" charset="0"/>
              <a:buChar char="•"/>
            </a:pPr>
            <a:endParaRPr lang="en-GB" sz="1400" b="1" i="1" dirty="0">
              <a:solidFill>
                <a:schemeClr val="tx2"/>
              </a:solidFill>
            </a:endParaRPr>
          </a:p>
          <a:p>
            <a:pPr marL="171436" indent="-171436">
              <a:buFont typeface="Arial" panose="020B0604020202020204" pitchFamily="34" charset="0"/>
              <a:buChar char="•"/>
            </a:pPr>
            <a:r>
              <a:rPr lang="en-GB" sz="1400" b="1" i="1" dirty="0">
                <a:solidFill>
                  <a:schemeClr val="tx2"/>
                </a:solidFill>
              </a:rPr>
              <a:t>Micah 4:13 NIV
“Rise and thresh, Daughter Zion, for I will give you horns of iron; I will give you hooves of bronze, and you will break to pieces many nations.” You will devote their ill-gotten gains to the LORD, their wealth to the Lord of all the earth</a:t>
            </a:r>
            <a:r>
              <a:rPr lang="en-GB" sz="1400" b="1" i="0" dirty="0">
                <a:solidFill>
                  <a:schemeClr val="tx2"/>
                </a:solidFill>
              </a:rPr>
              <a:t>.</a:t>
            </a:r>
          </a:p>
          <a:p>
            <a:pPr marL="171436" indent="-171436">
              <a:buFont typeface="Arial" panose="020B0604020202020204" pitchFamily="34" charset="0"/>
              <a:buChar char="•"/>
            </a:pPr>
            <a:endParaRPr lang="en-GB" sz="1400" b="1" i="0" dirty="0">
              <a:solidFill>
                <a:schemeClr val="tx2"/>
              </a:solidFill>
            </a:endParaRPr>
          </a:p>
          <a:p>
            <a:pPr marL="171436" indent="-171436">
              <a:buFont typeface="Arial" panose="020B0604020202020204" pitchFamily="34" charset="0"/>
              <a:buChar char="•"/>
            </a:pPr>
            <a:r>
              <a:rPr lang="en-GB" sz="1400" b="1" i="0" dirty="0">
                <a:solidFill>
                  <a:schemeClr val="tx2"/>
                </a:solidFill>
              </a:rPr>
              <a:t>The morning star in Revelation 22:16 is Jesus himself.  He will us Himself to know and to love for ever.  Are we prepared to devote ourselves to Him and promote his Kingdom?</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16</a:t>
            </a:fld>
            <a:endParaRPr lang="en-GB"/>
          </a:p>
        </p:txBody>
      </p:sp>
    </p:spTree>
    <p:extLst>
      <p:ext uri="{BB962C8B-B14F-4D97-AF65-F5344CB8AC3E}">
        <p14:creationId xmlns:p14="http://schemas.microsoft.com/office/powerpoint/2010/main" val="163973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last]:  </a:t>
            </a:r>
            <a:r>
              <a:rPr lang="en-GB" sz="1400" b="1" i="0" dirty="0">
                <a:solidFill>
                  <a:schemeClr val="tx2"/>
                </a:solidFill>
              </a:rPr>
              <a:t>We are more powerful in Christ than </a:t>
            </a:r>
            <a:r>
              <a:rPr lang="en-GB" sz="1400" b="1" i="1" dirty="0">
                <a:solidFill>
                  <a:schemeClr val="tx2"/>
                </a:solidFill>
              </a:rPr>
              <a:t>all</a:t>
            </a:r>
            <a:r>
              <a:rPr lang="en-GB" sz="1400" b="1" i="0" dirty="0">
                <a:solidFill>
                  <a:schemeClr val="tx2"/>
                </a:solidFill>
              </a:rPr>
              <a:t> the forces of darkness that might attack us.  So we do not need to be afraid.  However, we </a:t>
            </a:r>
            <a:r>
              <a:rPr lang="en-GB" sz="1400" b="1" i="1" dirty="0">
                <a:solidFill>
                  <a:schemeClr val="tx2"/>
                </a:solidFill>
              </a:rPr>
              <a:t>do </a:t>
            </a:r>
            <a:r>
              <a:rPr lang="en-GB" sz="1400" b="1" i="0" dirty="0">
                <a:solidFill>
                  <a:schemeClr val="tx2"/>
                </a:solidFill>
              </a:rPr>
              <a:t>need to demonstrate the spirit of Jehu who went on the attack against those spiritual forces and overcame them.  We HAVE the authority!  Let’s use it!  By prayer, intercession, declaration of the Word of God, speaking aloud the gospel…  We wage warfare.  Rise up TCF!  </a:t>
            </a:r>
            <a:endParaRPr lang="en-GB" sz="1400" b="1" i="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17</a:t>
            </a:fld>
            <a:endParaRPr lang="en-GB"/>
          </a:p>
        </p:txBody>
      </p:sp>
    </p:spTree>
    <p:extLst>
      <p:ext uri="{BB962C8B-B14F-4D97-AF65-F5344CB8AC3E}">
        <p14:creationId xmlns:p14="http://schemas.microsoft.com/office/powerpoint/2010/main" val="62104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E61351F-DBB1-4664-ADA9-83BC7CB8848D}" type="slidenum">
              <a:rPr lang="en-GB" smtClean="0"/>
              <a:t>2</a:t>
            </a:fld>
            <a:endParaRPr lang="en-GB"/>
          </a:p>
        </p:txBody>
      </p:sp>
    </p:spTree>
    <p:extLst>
      <p:ext uri="{BB962C8B-B14F-4D97-AF65-F5344CB8AC3E}">
        <p14:creationId xmlns:p14="http://schemas.microsoft.com/office/powerpoint/2010/main" val="178354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E61351F-DBB1-4664-ADA9-83BC7CB8848D}" type="slidenum">
              <a:rPr lang="en-GB" smtClean="0"/>
              <a:t>3</a:t>
            </a:fld>
            <a:endParaRPr lang="en-GB"/>
          </a:p>
        </p:txBody>
      </p:sp>
    </p:spTree>
    <p:extLst>
      <p:ext uri="{BB962C8B-B14F-4D97-AF65-F5344CB8AC3E}">
        <p14:creationId xmlns:p14="http://schemas.microsoft.com/office/powerpoint/2010/main" val="346562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E61351F-DBB1-4664-ADA9-83BC7CB8848D}" type="slidenum">
              <a:rPr lang="en-GB" smtClean="0"/>
              <a:t>4</a:t>
            </a:fld>
            <a:endParaRPr lang="en-GB"/>
          </a:p>
        </p:txBody>
      </p:sp>
    </p:spTree>
    <p:extLst>
      <p:ext uri="{BB962C8B-B14F-4D97-AF65-F5344CB8AC3E}">
        <p14:creationId xmlns:p14="http://schemas.microsoft.com/office/powerpoint/2010/main" val="272660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7" indent="-285727">
              <a:buFont typeface="Arial" panose="020B0604020202020204" pitchFamily="34" charset="0"/>
              <a:buChar char="•"/>
            </a:pPr>
            <a:endParaRPr lang="en-GB" sz="1400" b="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5</a:t>
            </a:fld>
            <a:endParaRPr lang="en-GB"/>
          </a:p>
        </p:txBody>
      </p:sp>
    </p:spTree>
    <p:extLst>
      <p:ext uri="{BB962C8B-B14F-4D97-AF65-F5344CB8AC3E}">
        <p14:creationId xmlns:p14="http://schemas.microsoft.com/office/powerpoint/2010/main" val="213237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7" indent="-285727">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This city was a communications centre, based in a valley connecting with two other valleys.  It lacked natural fortifications and was wide open to attack.</a:t>
            </a:r>
          </a:p>
          <a:p>
            <a:pPr marL="285727" indent="-285727">
              <a:buFont typeface="Arial" panose="020B0604020202020204" pitchFamily="34" charset="0"/>
              <a:buChar char="•"/>
            </a:pPr>
            <a:endParaRPr lang="en-GB" sz="1400" b="1" dirty="0">
              <a:solidFill>
                <a:schemeClr val="tx2"/>
              </a:solidFill>
              <a:ea typeface="Calibri" panose="020F0502020204030204" pitchFamily="34" charset="0"/>
              <a:cs typeface="Times New Roman" panose="02020603050405020304" pitchFamily="18" charset="0"/>
            </a:endParaRPr>
          </a:p>
          <a:p>
            <a:pPr marL="285727" indent="-285727">
              <a:buFont typeface="Arial" panose="020B0604020202020204" pitchFamily="34" charset="0"/>
              <a:buChar char="•"/>
            </a:pPr>
            <a:r>
              <a:rPr lang="en-GB" sz="1400" b="1" dirty="0">
                <a:solidFill>
                  <a:schemeClr val="tx2"/>
                </a:solidFill>
                <a:ea typeface="Calibri" panose="020F0502020204030204" pitchFamily="34" charset="0"/>
                <a:cs typeface="Times New Roman" panose="02020603050405020304" pitchFamily="18" charset="0"/>
              </a:rPr>
              <a:t>In Roman times it became a trading city, known particularly for its textile and dyeing industries which produced high quality purple cloth that was only permitted to be worn by the highest-ranking Roman citizens.  In the Greek city of Philippi, the Apostle Paul had met a woman called Lydia, who was a trader in purple cloth, and who came from the city of Thyatira.  (Acts 16:14-15).  </a:t>
            </a:r>
          </a:p>
          <a:p>
            <a:pPr marL="285727" indent="-285727">
              <a:buFont typeface="Arial" panose="020B0604020202020204" pitchFamily="34" charset="0"/>
              <a:buChar char="•"/>
            </a:pPr>
            <a:endParaRPr lang="en-GB" sz="1400" b="1" dirty="0">
              <a:solidFill>
                <a:schemeClr val="tx2"/>
              </a:solidFill>
              <a:ea typeface="Calibri" panose="020F0502020204030204" pitchFamily="34" charset="0"/>
              <a:cs typeface="Times New Roman" panose="02020603050405020304" pitchFamily="18" charset="0"/>
            </a:endParaRPr>
          </a:p>
          <a:p>
            <a:pPr marL="285727" indent="-285727">
              <a:buFont typeface="Arial" panose="020B0604020202020204" pitchFamily="34" charset="0"/>
              <a:buChar char="•"/>
            </a:pPr>
            <a:r>
              <a:rPr lang="en-GB" sz="1400" b="1" dirty="0">
                <a:solidFill>
                  <a:schemeClr val="tx2"/>
                </a:solidFill>
                <a:ea typeface="Calibri" panose="020F0502020204030204" pitchFamily="34" charset="0"/>
                <a:cs typeface="Times New Roman" panose="02020603050405020304" pitchFamily="18" charset="0"/>
              </a:rPr>
              <a:t>The citizens of Thyatira organised themselves into masonic trade guilds, such as wool workers, linen workers, tanners, potters, bakers, slave traders, etc.  Each guild had its guardian god, in addition to the city god Apollo, and members of the guild were expected to worship this god and take part in feasts where the food that was brought as an offering was then eaten by the worshipper from the sacred table.  The second part of the feast descended into sexual deviancy and debauchery of course.  If you wanted to make a success of your trade, then you </a:t>
            </a:r>
            <a:r>
              <a:rPr lang="en-GB" sz="1400" b="1" i="1" dirty="0">
                <a:solidFill>
                  <a:schemeClr val="tx2"/>
                </a:solidFill>
                <a:ea typeface="Calibri" panose="020F0502020204030204" pitchFamily="34" charset="0"/>
                <a:cs typeface="Times New Roman" panose="02020603050405020304" pitchFamily="18" charset="0"/>
              </a:rPr>
              <a:t>had </a:t>
            </a:r>
            <a:r>
              <a:rPr lang="en-GB" sz="1400" b="1" i="0" dirty="0">
                <a:solidFill>
                  <a:schemeClr val="tx2"/>
                </a:solidFill>
                <a:ea typeface="Calibri" panose="020F0502020204030204" pitchFamily="34" charset="0"/>
                <a:cs typeface="Times New Roman" panose="02020603050405020304" pitchFamily="18" charset="0"/>
              </a:rPr>
              <a:t>to belong to your trade guild.  And if you belonged to your guild, you had to participate fully in all its festivals!  </a:t>
            </a:r>
            <a:r>
              <a:rPr lang="en-GB" sz="1400" b="1" dirty="0">
                <a:solidFill>
                  <a:schemeClr val="tx2"/>
                </a:solidFill>
                <a:ea typeface="Calibri" panose="020F0502020204030204" pitchFamily="34" charset="0"/>
                <a:cs typeface="Times New Roman" panose="02020603050405020304" pitchFamily="18" charset="0"/>
              </a:rPr>
              <a:t>  </a:t>
            </a:r>
            <a:endParaRPr lang="en-GB" b="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6</a:t>
            </a:fld>
            <a:endParaRPr lang="en-GB"/>
          </a:p>
        </p:txBody>
      </p:sp>
    </p:spTree>
    <p:extLst>
      <p:ext uri="{BB962C8B-B14F-4D97-AF65-F5344CB8AC3E}">
        <p14:creationId xmlns:p14="http://schemas.microsoft.com/office/powerpoint/2010/main" val="254013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7" indent="-285727">
              <a:buFont typeface="Arial" panose="020B0604020202020204" pitchFamily="34" charset="0"/>
              <a:buChar char="•"/>
            </a:pPr>
            <a:r>
              <a:rPr lang="en-GB" sz="1400" b="1" i="1" dirty="0">
                <a:solidFill>
                  <a:schemeClr val="tx2"/>
                </a:solidFill>
              </a:rPr>
              <a:t>[after 1]:  </a:t>
            </a:r>
            <a:r>
              <a:rPr lang="en-GB" sz="1400" b="1" dirty="0">
                <a:solidFill>
                  <a:schemeClr val="tx2"/>
                </a:solidFill>
              </a:rPr>
              <a:t>Christians in the church at Thyatira have a dilemma:  Leave their trade guild and lose both their income and their status in society – and attract persecution and ridicule instead?  Or Attend those pagan feasts, eat food offered to idols and commit ritual sexual immorality?</a:t>
            </a:r>
          </a:p>
          <a:p>
            <a:pPr marL="285727" indent="-285727">
              <a:buFont typeface="Arial" panose="020B0604020202020204" pitchFamily="34" charset="0"/>
              <a:buChar char="•"/>
            </a:pPr>
            <a:endParaRPr lang="en-GB" sz="1400" b="1" dirty="0">
              <a:solidFill>
                <a:schemeClr val="tx2"/>
              </a:solidFill>
            </a:endParaRPr>
          </a:p>
          <a:p>
            <a:pPr marL="285727" indent="-285727">
              <a:buFont typeface="Arial" panose="020B0604020202020204" pitchFamily="34" charset="0"/>
              <a:buChar char="•"/>
            </a:pPr>
            <a:r>
              <a:rPr lang="en-GB" sz="1400" b="1" i="1" dirty="0">
                <a:solidFill>
                  <a:schemeClr val="tx2"/>
                </a:solidFill>
              </a:rPr>
              <a:t>[after 2]:  </a:t>
            </a:r>
            <a:r>
              <a:rPr lang="en-GB" sz="1400" b="1" dirty="0">
                <a:solidFill>
                  <a:schemeClr val="tx2"/>
                </a:solidFill>
              </a:rPr>
              <a:t>Onto the scene comes the ‘prophetess’ Jezebel!  Now, Jezebel was not a common Greek / Roman name.  So, it is almost certainly a nickname, given to her by Jesus himself, to characterise her evil behaviour.  She was a fake – a false prophet – using prophecy as a way of introducing heresy into this young persecuted church.  Her solution was that, in order to defeat Satan, you must first </a:t>
            </a:r>
            <a:r>
              <a:rPr lang="en-GB" sz="1400" b="1" i="1" dirty="0">
                <a:solidFill>
                  <a:schemeClr val="tx2"/>
                </a:solidFill>
              </a:rPr>
              <a:t>know </a:t>
            </a:r>
            <a:r>
              <a:rPr lang="en-GB" sz="1400" b="1" i="0" dirty="0">
                <a:solidFill>
                  <a:schemeClr val="tx2"/>
                </a:solidFill>
              </a:rPr>
              <a:t>him, and become well acquainted with his evil methods.  Clearly his ‘deep secrets’ were to be found in these sacred guild feasts, in the eating of the food of idolatry, and in coupling with the temple prostitutes who had been made available.  Perhaps they were encouraged to practise on Jezebel too?</a:t>
            </a:r>
          </a:p>
          <a:p>
            <a:pPr marL="285727" indent="-285727">
              <a:buFont typeface="Arial" panose="020B0604020202020204" pitchFamily="34" charset="0"/>
              <a:buChar char="•"/>
            </a:pPr>
            <a:endParaRPr lang="en-GB" sz="1400" b="1" i="0" dirty="0">
              <a:solidFill>
                <a:schemeClr val="tx2"/>
              </a:solidFill>
            </a:endParaRPr>
          </a:p>
          <a:p>
            <a:pPr marL="285727" indent="-285727">
              <a:buFont typeface="Arial" panose="020B0604020202020204" pitchFamily="34" charset="0"/>
              <a:buChar char="•"/>
            </a:pPr>
            <a:r>
              <a:rPr lang="en-GB" sz="1400" b="1" i="0" dirty="0">
                <a:solidFill>
                  <a:schemeClr val="tx2"/>
                </a:solidFill>
              </a:rPr>
              <a:t>That is what she persuaded some of the church members to do; declaring prophetically that there was no need for any shame, because they were learning about the enemy, and so becoming better Christians and serving Christ well.  (Conveniently, their careers did not have to suffer either!).</a:t>
            </a:r>
            <a:r>
              <a:rPr lang="en-GB" sz="1400" b="1" dirty="0">
                <a:solidFill>
                  <a:schemeClr val="tx2"/>
                </a:solidFill>
              </a:rPr>
              <a:t>   Do we in Thurrock Christian Fellowship have any difficult dilemmas that are wide open for sinful and simplistic solutions?  Watch out!  Trusting God is often harder to do - but trust we must. </a:t>
            </a:r>
          </a:p>
          <a:p>
            <a:pPr marL="285727" indent="-285727">
              <a:buFont typeface="Arial" panose="020B0604020202020204" pitchFamily="34" charset="0"/>
              <a:buChar char="•"/>
            </a:pPr>
            <a:endParaRPr lang="en-GB" sz="1400" b="1" dirty="0">
              <a:solidFill>
                <a:schemeClr val="tx2"/>
              </a:solidFill>
            </a:endParaRPr>
          </a:p>
          <a:p>
            <a:pPr marL="285727" indent="-285727">
              <a:buFont typeface="Arial" panose="020B0604020202020204" pitchFamily="34" charset="0"/>
              <a:buChar char="•"/>
            </a:pPr>
            <a:r>
              <a:rPr lang="en-GB" sz="1400" b="1" dirty="0">
                <a:solidFill>
                  <a:schemeClr val="tx2"/>
                </a:solidFill>
              </a:rPr>
              <a:t>What did Jesus have to say about the Thyatira church and this behaviour?  Let’s find out shortly!  But first, let’s wind back to the beginning of this passage…  </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7</a:t>
            </a:fld>
            <a:endParaRPr lang="en-GB"/>
          </a:p>
        </p:txBody>
      </p:sp>
    </p:spTree>
    <p:extLst>
      <p:ext uri="{BB962C8B-B14F-4D97-AF65-F5344CB8AC3E}">
        <p14:creationId xmlns:p14="http://schemas.microsoft.com/office/powerpoint/2010/main" val="173863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1]:  </a:t>
            </a:r>
            <a:r>
              <a:rPr lang="en-GB" sz="1400" b="1" dirty="0">
                <a:solidFill>
                  <a:schemeClr val="tx2"/>
                </a:solidFill>
              </a:rPr>
              <a:t>Jesus, the Son of God, had eyes like blazing fire: all-seeing, and all-knowing.  Nothing is hidden from him, including the motives of the heart</a:t>
            </a:r>
          </a:p>
          <a:p>
            <a:pPr marL="171436" indent="-171436">
              <a:buFont typeface="Arial" panose="020B0604020202020204" pitchFamily="34" charset="0"/>
              <a:buChar char="•"/>
            </a:pPr>
            <a:endParaRPr lang="en-GB" sz="1400" b="1" dirty="0">
              <a:solidFill>
                <a:schemeClr val="tx2"/>
              </a:solidFill>
            </a:endParaRPr>
          </a:p>
          <a:p>
            <a:pPr marL="171436" indent="-171436">
              <a:buFont typeface="Arial" panose="020B0604020202020204" pitchFamily="34" charset="0"/>
              <a:buChar char="•"/>
            </a:pPr>
            <a:r>
              <a:rPr lang="en-GB" sz="1400" b="1" dirty="0">
                <a:solidFill>
                  <a:schemeClr val="tx2"/>
                </a:solidFill>
              </a:rPr>
              <a:t>Revelation 1:15 adds that Jesus’ feet were like bronze glowing in a furnace.</a:t>
            </a:r>
          </a:p>
          <a:p>
            <a:pPr marL="171436" indent="-171436">
              <a:buFont typeface="Arial" panose="020B0604020202020204" pitchFamily="34" charset="0"/>
              <a:buChar char="•"/>
            </a:pPr>
            <a:endParaRPr lang="en-GB" sz="1400" b="1" i="1" dirty="0">
              <a:solidFill>
                <a:schemeClr val="tx2"/>
              </a:solidFill>
            </a:endParaRPr>
          </a:p>
          <a:p>
            <a:pPr marL="171436" indent="-171436">
              <a:buFont typeface="Arial" panose="020B0604020202020204" pitchFamily="34" charset="0"/>
              <a:buChar char="•"/>
            </a:pPr>
            <a:r>
              <a:rPr lang="en-GB" sz="1400" b="1" i="0" dirty="0">
                <a:solidFill>
                  <a:schemeClr val="tx2"/>
                </a:solidFill>
              </a:rPr>
              <a:t>Bronze was a strong metal that was a major part of the tabernacle and the temple: symbolising justice, judgement, suffering, and punishment.  E.g., the Bronze Altar.  At the Judgment Seat of Christ there will be the punishment to pay for ungodly behaviour – unless you have been saved.  Even in the present age, like a good father, God punishes those of his children who wilfully step out of line and rebelliously disobey him.  It’s for our own good.  Jesus is ‘appraising’ and refining his Church, his Bride! </a:t>
            </a:r>
          </a:p>
          <a:p>
            <a:pPr marL="171436" indent="-171436">
              <a:buFont typeface="Arial" panose="020B0604020202020204" pitchFamily="34" charset="0"/>
              <a:buChar char="•"/>
            </a:pPr>
            <a:endParaRPr lang="en-GB" sz="1400" b="1" i="0" dirty="0">
              <a:solidFill>
                <a:schemeClr val="tx2"/>
              </a:solidFill>
            </a:endParaRPr>
          </a:p>
          <a:p>
            <a:pPr marL="171436" indent="-171436">
              <a:buFont typeface="Arial" panose="020B0604020202020204" pitchFamily="34" charset="0"/>
              <a:buChar char="•"/>
            </a:pPr>
            <a:r>
              <a:rPr lang="en-GB" sz="1400" b="1" i="1" dirty="0">
                <a:solidFill>
                  <a:schemeClr val="tx2"/>
                </a:solidFill>
              </a:rPr>
              <a:t>[after 2]:  </a:t>
            </a:r>
            <a:r>
              <a:rPr lang="en-GB" sz="1400" b="1" i="0" dirty="0">
                <a:solidFill>
                  <a:schemeClr val="tx2"/>
                </a:solidFill>
              </a:rPr>
              <a:t>1 Thessalonians 4:3-7 NIV.  Paul is talking to Christian believers here.  Those preachers who claim that Christians are </a:t>
            </a:r>
            <a:r>
              <a:rPr lang="en-GB" sz="1400" b="1" i="1" dirty="0">
                <a:solidFill>
                  <a:schemeClr val="tx2"/>
                </a:solidFill>
              </a:rPr>
              <a:t>unpunishable</a:t>
            </a:r>
            <a:r>
              <a:rPr lang="en-GB" sz="1400" b="1" i="0" dirty="0">
                <a:solidFill>
                  <a:schemeClr val="tx2"/>
                </a:solidFill>
              </a:rPr>
              <a:t> are actually incorrect.  But it does </a:t>
            </a:r>
            <a:r>
              <a:rPr lang="en-GB" sz="1400" b="1" i="1" dirty="0">
                <a:solidFill>
                  <a:schemeClr val="tx2"/>
                </a:solidFill>
              </a:rPr>
              <a:t>not</a:t>
            </a:r>
            <a:r>
              <a:rPr lang="en-GB" sz="1400" b="1" i="0" dirty="0">
                <a:solidFill>
                  <a:schemeClr val="tx2"/>
                </a:solidFill>
              </a:rPr>
              <a:t> mean that we lose our salvation however.</a:t>
            </a:r>
            <a:endParaRPr lang="en-GB" sz="1400" b="1" i="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8</a:t>
            </a:fld>
            <a:endParaRPr lang="en-GB"/>
          </a:p>
        </p:txBody>
      </p:sp>
    </p:spTree>
    <p:extLst>
      <p:ext uri="{BB962C8B-B14F-4D97-AF65-F5344CB8AC3E}">
        <p14:creationId xmlns:p14="http://schemas.microsoft.com/office/powerpoint/2010/main" val="388529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400" b="1" i="1" dirty="0">
                <a:solidFill>
                  <a:schemeClr val="tx2"/>
                </a:solidFill>
              </a:rPr>
              <a:t>[after 1]:  </a:t>
            </a:r>
            <a:r>
              <a:rPr lang="en-GB" sz="1400" b="1" i="0" dirty="0">
                <a:solidFill>
                  <a:schemeClr val="tx2"/>
                </a:solidFill>
              </a:rPr>
              <a:t>However, at Thyatira, Jesus knows that most of the members of His church are faithful and loving, their deeds reflect their heart attitudes, and they are standing firm under the persecution and hardship that comes from abandoning the pagan trade guilds.  This hardship is refining and sharpening them in their faith, meaning that they are accomplishing more than they did when first saved.  </a:t>
            </a:r>
          </a:p>
          <a:p>
            <a:pPr marL="171436" indent="-171436">
              <a:buFont typeface="Arial" panose="020B0604020202020204" pitchFamily="34" charset="0"/>
              <a:buChar char="•"/>
            </a:pPr>
            <a:endParaRPr lang="en-GB" sz="1400" b="1" i="0" dirty="0">
              <a:solidFill>
                <a:schemeClr val="tx2"/>
              </a:solidFill>
            </a:endParaRPr>
          </a:p>
          <a:p>
            <a:pPr marL="171436" indent="-171436">
              <a:buFont typeface="Arial" panose="020B0604020202020204" pitchFamily="34" charset="0"/>
              <a:buChar char="•"/>
            </a:pPr>
            <a:r>
              <a:rPr lang="en-GB" sz="1400" b="1" i="1" dirty="0">
                <a:solidFill>
                  <a:schemeClr val="tx2"/>
                </a:solidFill>
              </a:rPr>
              <a:t>[after 2]:  </a:t>
            </a:r>
            <a:r>
              <a:rPr lang="en-GB" sz="1400" b="1" i="0" dirty="0">
                <a:solidFill>
                  <a:schemeClr val="tx2"/>
                </a:solidFill>
              </a:rPr>
              <a:t>Jesus is saying a big ‘WELL DONE’ to most of the church.  The had put their careers on the line, along with their reputation and their living standards.  But perseverance in a time of hardship is something that enhances our faith.  This time the metal in question is GOLD!  The Lord treasures our faith more than gold; nothing moves God more than our faith and our trust in him.</a:t>
            </a:r>
            <a:endParaRPr lang="en-GB" sz="1400" b="1" i="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9</a:t>
            </a:fld>
            <a:endParaRPr lang="en-GB"/>
          </a:p>
        </p:txBody>
      </p:sp>
    </p:spTree>
    <p:extLst>
      <p:ext uri="{BB962C8B-B14F-4D97-AF65-F5344CB8AC3E}">
        <p14:creationId xmlns:p14="http://schemas.microsoft.com/office/powerpoint/2010/main" val="4226877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r>
              <a:rPr lang="en-GB"/>
              <a:t>The Seven Churches of Revelation - Thyatira: Beware of False Prophets</a:t>
            </a:r>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r>
              <a:rPr lang="en-GB"/>
              <a:t>The Seven Churches of Revelation - Thyatira: Beware of False Prophets</a:t>
            </a:r>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png"/><Relationship Id="rId18" Type="http://schemas.openxmlformats.org/officeDocument/2006/relationships/customXml" Target="../ink/ink8.xml"/><Relationship Id="rId3" Type="http://schemas.openxmlformats.org/officeDocument/2006/relationships/image" Target="../media/image6.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customXml" Target="../ink/ink5.xml"/><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4.xml"/><Relationship Id="rId19"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14.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1844" y="476672"/>
            <a:ext cx="10153128" cy="2232248"/>
          </a:xfrm>
        </p:spPr>
        <p:txBody>
          <a:bodyPr rtlCol="0">
            <a:normAutofit/>
          </a:bodyPr>
          <a:lstStyle/>
          <a:p>
            <a:pPr algn="ctr" rtl="0"/>
            <a:r>
              <a:rPr lang="en-gb" sz="4800" b="1" dirty="0"/>
              <a:t>The Seven Churches of Revelation: </a:t>
            </a:r>
            <a:br>
              <a:rPr lang="en-gb" sz="4800" b="1" dirty="0"/>
            </a:br>
            <a:br>
              <a:rPr lang="en-gb" sz="3600" b="1" dirty="0"/>
            </a:br>
            <a:r>
              <a:rPr lang="en-GB" sz="4400" b="1" dirty="0">
                <a:solidFill>
                  <a:srgbClr val="0000FF"/>
                </a:solidFill>
              </a:rPr>
              <a:t>“Thyatira – Beware of False Prophets”</a:t>
            </a:r>
            <a:endParaRPr lang="en-gb" sz="4400" b="1" dirty="0">
              <a:solidFill>
                <a:srgbClr val="0000FF"/>
              </a:solidFill>
            </a:endParaRPr>
          </a:p>
        </p:txBody>
      </p:sp>
      <p:sp>
        <p:nvSpPr>
          <p:cNvPr id="3" name="Subtitle 2"/>
          <p:cNvSpPr>
            <a:spLocks noGrp="1"/>
          </p:cNvSpPr>
          <p:nvPr>
            <p:ph type="subTitle" idx="1"/>
          </p:nvPr>
        </p:nvSpPr>
        <p:spPr>
          <a:xfrm>
            <a:off x="1293813" y="4267200"/>
            <a:ext cx="8458200" cy="2232248"/>
          </a:xfrm>
        </p:spPr>
        <p:txBody>
          <a:bodyPr rtlCol="0"/>
          <a:lstStyle/>
          <a:p>
            <a:pPr rtl="0"/>
            <a:r>
              <a:rPr lang="en-gb" b="1" dirty="0"/>
              <a:t>Part of a study of the Book of Revelation chapters 2 &amp; 3 in which Jesus writes to the Seven Churches in the Province of Asia (now Western Turkey).</a:t>
            </a:r>
          </a:p>
          <a:p>
            <a:pPr rtl="0"/>
            <a:endParaRPr lang="en-GB" b="1" dirty="0"/>
          </a:p>
          <a:p>
            <a:pPr rtl="0"/>
            <a:r>
              <a:rPr lang="en-GB" b="1" dirty="0"/>
              <a:t>By Andy Acreman, Thurrock Christian Fellowship</a:t>
            </a:r>
          </a:p>
          <a:p>
            <a:pPr rtl="0"/>
            <a:r>
              <a:rPr lang="en-GB" b="1" dirty="0"/>
              <a:t>14</a:t>
            </a:r>
            <a:r>
              <a:rPr lang="en-GB" b="1" baseline="30000" dirty="0"/>
              <a:t>th</a:t>
            </a:r>
            <a:r>
              <a:rPr lang="en-GB" b="1" dirty="0"/>
              <a:t> July 2024</a:t>
            </a:r>
            <a:endParaRPr lang="en-gb" b="1"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Revelation Chapter 2:18-29</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076962" y="968560"/>
            <a:ext cx="10081119" cy="5159598"/>
          </a:xfrm>
        </p:spPr>
        <p:txBody>
          <a:bodyPr>
            <a:noAutofit/>
          </a:bodyPr>
          <a:lstStyle/>
          <a:p>
            <a:pPr marL="0" indent="0">
              <a:buNone/>
            </a:pPr>
            <a:r>
              <a:rPr lang="en-GB" sz="3200" b="1" baseline="30000" dirty="0">
                <a:solidFill>
                  <a:srgbClr val="0000FF"/>
                </a:solidFill>
                <a:highlight>
                  <a:srgbClr val="FFFF00"/>
                </a:highlight>
              </a:rPr>
              <a:t>20</a:t>
            </a:r>
            <a:r>
              <a:rPr lang="en-GB" sz="3200" b="1" dirty="0">
                <a:solidFill>
                  <a:srgbClr val="0000FF"/>
                </a:solidFill>
                <a:highlight>
                  <a:srgbClr val="FFFF00"/>
                </a:highlight>
              </a:rPr>
              <a:t> (ESV)  But I have this against you, that you tolerate that woman Jezebel, who calls herself a prophetess and is teaching and seducing my servants to practice sexual immorality and to eat food sacrificed to idols.</a:t>
            </a:r>
          </a:p>
          <a:p>
            <a:pPr marL="0" indent="0">
              <a:buNone/>
            </a:pPr>
            <a:r>
              <a:rPr lang="en-GB" sz="2800" b="1" dirty="0">
                <a:solidFill>
                  <a:srgbClr val="002060"/>
                </a:solidFill>
              </a:rPr>
              <a:t>1 Thessalonians 5:19-22 NIV.  </a:t>
            </a:r>
            <a:r>
              <a:rPr lang="en-GB" sz="2800" b="1" i="1" dirty="0">
                <a:solidFill>
                  <a:srgbClr val="002060"/>
                </a:solidFill>
              </a:rPr>
              <a:t>Do not quench the Spirit.  </a:t>
            </a:r>
            <a:r>
              <a:rPr lang="en-GB" sz="2800" b="1" i="1" baseline="30000" dirty="0">
                <a:solidFill>
                  <a:srgbClr val="002060"/>
                </a:solidFill>
              </a:rPr>
              <a:t>20</a:t>
            </a:r>
            <a:r>
              <a:rPr lang="en-GB" sz="2800" b="1" i="1" dirty="0">
                <a:solidFill>
                  <a:srgbClr val="002060"/>
                </a:solidFill>
              </a:rPr>
              <a:t> Do not treat prophecies with contempt </a:t>
            </a:r>
            <a:r>
              <a:rPr lang="en-GB" sz="2800" b="1" i="1" baseline="30000" dirty="0">
                <a:solidFill>
                  <a:srgbClr val="002060"/>
                </a:solidFill>
              </a:rPr>
              <a:t>21</a:t>
            </a:r>
            <a:r>
              <a:rPr lang="en-GB" sz="2800" b="1" i="1" dirty="0">
                <a:solidFill>
                  <a:srgbClr val="002060"/>
                </a:solidFill>
              </a:rPr>
              <a:t> </a:t>
            </a:r>
            <a:r>
              <a:rPr lang="en-GB" sz="2800" b="1" i="1" dirty="0">
                <a:solidFill>
                  <a:srgbClr val="FF0000"/>
                </a:solidFill>
              </a:rPr>
              <a:t>but test them all; </a:t>
            </a:r>
            <a:r>
              <a:rPr lang="en-GB" sz="2800" b="1" i="1" dirty="0">
                <a:solidFill>
                  <a:srgbClr val="002060"/>
                </a:solidFill>
              </a:rPr>
              <a:t>hold on to what is good, </a:t>
            </a:r>
            <a:r>
              <a:rPr lang="en-GB" sz="2800" b="1" i="1" baseline="30000" dirty="0">
                <a:solidFill>
                  <a:srgbClr val="002060"/>
                </a:solidFill>
              </a:rPr>
              <a:t>22</a:t>
            </a:r>
            <a:r>
              <a:rPr lang="en-GB" sz="2800" b="1" i="1" dirty="0">
                <a:solidFill>
                  <a:srgbClr val="002060"/>
                </a:solidFill>
              </a:rPr>
              <a:t> reject every kind of evil.</a:t>
            </a:r>
            <a:r>
              <a:rPr lang="en-GB" sz="2800" b="1" i="1" dirty="0">
                <a:solidFill>
                  <a:srgbClr val="002060"/>
                </a:solidFill>
                <a:highlight>
                  <a:srgbClr val="FFFF00"/>
                </a:highlight>
              </a:rPr>
              <a:t> </a:t>
            </a:r>
          </a:p>
          <a:p>
            <a:pPr marL="0" indent="0">
              <a:buNone/>
            </a:pPr>
            <a:r>
              <a:rPr lang="en-GB" sz="2800" b="1" dirty="0">
                <a:solidFill>
                  <a:srgbClr val="002060"/>
                </a:solidFill>
              </a:rPr>
              <a:t>Acts 17:11 NIV.  </a:t>
            </a:r>
            <a:r>
              <a:rPr lang="en-GB" sz="2800" b="1" i="1" dirty="0">
                <a:solidFill>
                  <a:srgbClr val="002060"/>
                </a:solidFill>
              </a:rPr>
              <a:t>Now the Berean Jews were of more noble character than those in Thessalonica, for they received the message with great eagerness and </a:t>
            </a:r>
            <a:r>
              <a:rPr lang="en-GB" sz="2800" b="1" i="1" dirty="0">
                <a:solidFill>
                  <a:srgbClr val="FF0000"/>
                </a:solidFill>
              </a:rPr>
              <a:t>examined the Scriptures </a:t>
            </a:r>
            <a:r>
              <a:rPr lang="en-GB" sz="2800" b="1" i="1" dirty="0">
                <a:solidFill>
                  <a:srgbClr val="002060"/>
                </a:solidFill>
              </a:rPr>
              <a:t>every day to see if what Paul said was true.</a:t>
            </a:r>
            <a:endParaRPr lang="en-GB" sz="2800" b="1" i="1" dirty="0">
              <a:solidFill>
                <a:srgbClr val="002060"/>
              </a:solidFill>
              <a:highlight>
                <a:srgbClr val="FFFF00"/>
              </a:highlight>
            </a:endParaRPr>
          </a:p>
          <a:p>
            <a:pPr marL="0" indent="0">
              <a:buNone/>
            </a:pPr>
            <a:endParaRPr lang="en-GB" sz="3200" b="1" dirty="0">
              <a:solidFill>
                <a:srgbClr val="0000FF"/>
              </a:solidFill>
              <a:highlight>
                <a:srgbClr val="FFFF00"/>
              </a:highlight>
            </a:endParaRP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10</a:t>
            </a:fld>
            <a:endParaRPr lang="en-US" dirty="0">
              <a:solidFill>
                <a:schemeClr val="accent6"/>
              </a:solidFill>
            </a:endParaRPr>
          </a:p>
        </p:txBody>
      </p:sp>
    </p:spTree>
    <p:extLst>
      <p:ext uri="{BB962C8B-B14F-4D97-AF65-F5344CB8AC3E}">
        <p14:creationId xmlns:p14="http://schemas.microsoft.com/office/powerpoint/2010/main" val="413650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Revelation Chapter 2:18-29</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196753"/>
            <a:ext cx="10081119" cy="5159598"/>
          </a:xfrm>
        </p:spPr>
        <p:txBody>
          <a:bodyPr>
            <a:noAutofit/>
          </a:bodyPr>
          <a:lstStyle/>
          <a:p>
            <a:pPr marL="0" indent="0">
              <a:buNone/>
            </a:pPr>
            <a:r>
              <a:rPr lang="en-GB" sz="3200" b="1" baseline="30000" dirty="0">
                <a:solidFill>
                  <a:srgbClr val="0000FF"/>
                </a:solidFill>
                <a:highlight>
                  <a:srgbClr val="FFFF00"/>
                </a:highlight>
              </a:rPr>
              <a:t>21</a:t>
            </a:r>
            <a:r>
              <a:rPr lang="en-GB" sz="3200" b="1" dirty="0">
                <a:solidFill>
                  <a:srgbClr val="0000FF"/>
                </a:solidFill>
                <a:highlight>
                  <a:srgbClr val="FFFF00"/>
                </a:highlight>
              </a:rPr>
              <a:t> I have given her time to repent of her immorality, but she is unwilling.  </a:t>
            </a:r>
            <a:r>
              <a:rPr lang="en-GB" sz="3200" b="1" baseline="30000" dirty="0">
                <a:solidFill>
                  <a:srgbClr val="0000FF"/>
                </a:solidFill>
                <a:highlight>
                  <a:srgbClr val="FFFF00"/>
                </a:highlight>
              </a:rPr>
              <a:t>22</a:t>
            </a:r>
            <a:r>
              <a:rPr lang="en-GB" sz="3200" b="1" dirty="0">
                <a:solidFill>
                  <a:srgbClr val="0000FF"/>
                </a:solidFill>
                <a:highlight>
                  <a:srgbClr val="FFFF00"/>
                </a:highlight>
              </a:rPr>
              <a:t> So I will cast her on a bed of suffering, and I will make those who commit adultery with her suffer intensely, unless they repent of her ways.  </a:t>
            </a:r>
            <a:r>
              <a:rPr lang="en-GB" sz="3200" b="1" baseline="30000" dirty="0">
                <a:solidFill>
                  <a:srgbClr val="0000FF"/>
                </a:solidFill>
                <a:highlight>
                  <a:srgbClr val="FFFF00"/>
                </a:highlight>
              </a:rPr>
              <a:t>23</a:t>
            </a:r>
            <a:r>
              <a:rPr lang="en-GB" sz="3200" b="1" dirty="0">
                <a:solidFill>
                  <a:srgbClr val="0000FF"/>
                </a:solidFill>
                <a:highlight>
                  <a:srgbClr val="FFFF00"/>
                </a:highlight>
              </a:rPr>
              <a:t> I will strike her children dead. </a:t>
            </a:r>
          </a:p>
          <a:p>
            <a:pPr marL="0" indent="0">
              <a:buNone/>
            </a:pPr>
            <a:r>
              <a:rPr lang="en-GB" sz="3200" b="1" dirty="0">
                <a:solidFill>
                  <a:srgbClr val="0000FF"/>
                </a:solidFill>
                <a:highlight>
                  <a:srgbClr val="FFFF00"/>
                </a:highlight>
              </a:rPr>
              <a:t>Then all the churches will know that I am he who searches hearts and minds, and I will repay each of you according to your deeds. </a:t>
            </a:r>
          </a:p>
          <a:p>
            <a:pPr marL="0" indent="0">
              <a:buNone/>
            </a:pPr>
            <a:r>
              <a:rPr lang="en-GB" sz="3200" b="1" baseline="30000" dirty="0">
                <a:solidFill>
                  <a:srgbClr val="0000FF"/>
                </a:solidFill>
                <a:highlight>
                  <a:srgbClr val="FFFF00"/>
                </a:highlight>
              </a:rPr>
              <a:t>24</a:t>
            </a:r>
            <a:r>
              <a:rPr lang="en-GB" sz="3200" b="1" dirty="0">
                <a:solidFill>
                  <a:srgbClr val="0000FF"/>
                </a:solidFill>
                <a:highlight>
                  <a:srgbClr val="FFFF00"/>
                </a:highlight>
              </a:rPr>
              <a:t> … do not hold to her teaching and have not learned Satan's so-called deep secrets… </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11</a:t>
            </a:fld>
            <a:endParaRPr lang="en-US" dirty="0">
              <a:solidFill>
                <a:schemeClr val="accent6"/>
              </a:solidFill>
            </a:endParaRPr>
          </a:p>
        </p:txBody>
      </p:sp>
    </p:spTree>
    <p:extLst>
      <p:ext uri="{BB962C8B-B14F-4D97-AF65-F5344CB8AC3E}">
        <p14:creationId xmlns:p14="http://schemas.microsoft.com/office/powerpoint/2010/main" val="5007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The Woman Jezebel in the Old Testament…</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196753"/>
            <a:ext cx="10081119" cy="5159598"/>
          </a:xfrm>
        </p:spPr>
        <p:txBody>
          <a:bodyPr>
            <a:noAutofit/>
          </a:bodyPr>
          <a:lstStyle/>
          <a:p>
            <a:pPr marL="0" indent="0">
              <a:buNone/>
            </a:pPr>
            <a:r>
              <a:rPr lang="en-GB" sz="2800" b="1" dirty="0">
                <a:solidFill>
                  <a:srgbClr val="002060"/>
                </a:solidFill>
              </a:rPr>
              <a:t>1 Kings 16:30-32 NIV. </a:t>
            </a:r>
            <a:r>
              <a:rPr lang="en-GB" sz="2800" b="1" i="1" baseline="30000" dirty="0">
                <a:solidFill>
                  <a:srgbClr val="002060"/>
                </a:solidFill>
              </a:rPr>
              <a:t>30</a:t>
            </a:r>
            <a:r>
              <a:rPr lang="en-GB" sz="2800" b="1" i="1" dirty="0">
                <a:solidFill>
                  <a:srgbClr val="002060"/>
                </a:solidFill>
              </a:rPr>
              <a:t> Ahab son of Omri did more evil in the eyes of the LORD than any of those before him.  </a:t>
            </a:r>
            <a:r>
              <a:rPr lang="en-GB" sz="2800" b="1" i="1" baseline="30000" dirty="0">
                <a:solidFill>
                  <a:srgbClr val="002060"/>
                </a:solidFill>
              </a:rPr>
              <a:t>31</a:t>
            </a:r>
            <a:r>
              <a:rPr lang="en-GB" sz="2800" b="1" i="1" dirty="0">
                <a:solidFill>
                  <a:srgbClr val="002060"/>
                </a:solidFill>
              </a:rPr>
              <a:t> He not only considered it trivial to commit the sins of Jeroboam son of Nebat, but he also married </a:t>
            </a:r>
            <a:r>
              <a:rPr lang="en-GB" sz="2800" b="1" i="1" dirty="0">
                <a:solidFill>
                  <a:srgbClr val="FF0000"/>
                </a:solidFill>
              </a:rPr>
              <a:t>Jezebel daughter of </a:t>
            </a:r>
            <a:r>
              <a:rPr lang="en-GB" sz="2800" b="1" i="1" dirty="0" err="1">
                <a:solidFill>
                  <a:srgbClr val="FF0000"/>
                </a:solidFill>
              </a:rPr>
              <a:t>Ethbaal</a:t>
            </a:r>
            <a:r>
              <a:rPr lang="en-GB" sz="2800" b="1" i="1" dirty="0">
                <a:solidFill>
                  <a:srgbClr val="FF0000"/>
                </a:solidFill>
              </a:rPr>
              <a:t> king of the Sidonians, </a:t>
            </a:r>
            <a:r>
              <a:rPr lang="en-GB" sz="2800" b="1" i="1" dirty="0">
                <a:solidFill>
                  <a:srgbClr val="002060"/>
                </a:solidFill>
              </a:rPr>
              <a:t>and began to serve Baal and worship him.  </a:t>
            </a:r>
            <a:r>
              <a:rPr lang="en-GB" sz="2800" b="1" i="1" baseline="30000" dirty="0">
                <a:solidFill>
                  <a:srgbClr val="002060"/>
                </a:solidFill>
              </a:rPr>
              <a:t>32</a:t>
            </a:r>
            <a:r>
              <a:rPr lang="en-GB" sz="2800" b="1" i="1" dirty="0">
                <a:solidFill>
                  <a:srgbClr val="002060"/>
                </a:solidFill>
              </a:rPr>
              <a:t> He set up an altar for Baal in the temple of Baal that he built in Samaria.</a:t>
            </a:r>
          </a:p>
          <a:p>
            <a:pPr marL="0" indent="0">
              <a:buNone/>
            </a:pPr>
            <a:r>
              <a:rPr lang="en-GB" sz="2800" b="1" i="1" dirty="0">
                <a:solidFill>
                  <a:srgbClr val="002060"/>
                </a:solidFill>
              </a:rPr>
              <a:t>1 Kings 18:4 NIV  While Jezebel was </a:t>
            </a:r>
            <a:r>
              <a:rPr lang="en-GB" sz="2800" b="1" i="1" dirty="0">
                <a:solidFill>
                  <a:srgbClr val="FF0000"/>
                </a:solidFill>
              </a:rPr>
              <a:t>killing off the LORD's prophets…</a:t>
            </a:r>
          </a:p>
          <a:p>
            <a:pPr marL="0" indent="0">
              <a:buNone/>
            </a:pPr>
            <a:r>
              <a:rPr lang="en-GB" sz="2800" b="1" i="1" dirty="0">
                <a:solidFill>
                  <a:srgbClr val="002060"/>
                </a:solidFill>
              </a:rPr>
              <a:t>1 Kings 19:2 NIV  So Jezebel sent a messenger to Elijah to say, "May the gods deal with me, be it ever so severely, if by this time tomorrow I do not </a:t>
            </a:r>
            <a:r>
              <a:rPr lang="en-GB" sz="2800" b="1" i="1" dirty="0">
                <a:solidFill>
                  <a:srgbClr val="FF0000"/>
                </a:solidFill>
              </a:rPr>
              <a:t>make your life like that of one of them."</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12</a:t>
            </a:fld>
            <a:endParaRPr lang="en-US" dirty="0">
              <a:solidFill>
                <a:schemeClr val="accent6"/>
              </a:solidFill>
            </a:endParaRPr>
          </a:p>
        </p:txBody>
      </p:sp>
    </p:spTree>
    <p:extLst>
      <p:ext uri="{BB962C8B-B14F-4D97-AF65-F5344CB8AC3E}">
        <p14:creationId xmlns:p14="http://schemas.microsoft.com/office/powerpoint/2010/main" val="179862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The Woman Jezebel in the Old Testament…</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196753"/>
            <a:ext cx="10081119" cy="5159598"/>
          </a:xfrm>
        </p:spPr>
        <p:txBody>
          <a:bodyPr>
            <a:noAutofit/>
          </a:bodyPr>
          <a:lstStyle/>
          <a:p>
            <a:pPr marL="0" indent="0">
              <a:buNone/>
            </a:pPr>
            <a:r>
              <a:rPr lang="en-GB" sz="2800" b="1" dirty="0">
                <a:solidFill>
                  <a:srgbClr val="002060"/>
                </a:solidFill>
              </a:rPr>
              <a:t>1 Kings 21:6-10 NIV  </a:t>
            </a:r>
            <a:r>
              <a:rPr lang="en-GB" sz="2800" b="1" i="1" dirty="0">
                <a:solidFill>
                  <a:srgbClr val="002060"/>
                </a:solidFill>
              </a:rPr>
              <a:t>He answered her, "Because I said to Naboth the </a:t>
            </a:r>
            <a:r>
              <a:rPr lang="en-GB" sz="2800" b="1" i="1" dirty="0" err="1">
                <a:solidFill>
                  <a:srgbClr val="002060"/>
                </a:solidFill>
              </a:rPr>
              <a:t>Jezreelite</a:t>
            </a:r>
            <a:r>
              <a:rPr lang="en-GB" sz="2800" b="1" i="1" dirty="0">
                <a:solidFill>
                  <a:srgbClr val="002060"/>
                </a:solidFill>
              </a:rPr>
              <a:t>, 'Sell me your vineyard; or if you prefer, I will give you another vineyard in its place.' But he said, 'I will not give you my vineyard.’”  </a:t>
            </a:r>
            <a:r>
              <a:rPr lang="en-GB" sz="2800" b="1" i="1" baseline="30000" dirty="0">
                <a:solidFill>
                  <a:srgbClr val="002060"/>
                </a:solidFill>
              </a:rPr>
              <a:t>7</a:t>
            </a:r>
            <a:r>
              <a:rPr lang="en-GB" sz="2800" b="1" i="1" dirty="0">
                <a:solidFill>
                  <a:srgbClr val="002060"/>
                </a:solidFill>
              </a:rPr>
              <a:t> Jezebel his wife said, "Is this how you act as king over Israel?  Get up and eat!  Cheer up. I'll get you the vineyard of Naboth the </a:t>
            </a:r>
            <a:r>
              <a:rPr lang="en-GB" sz="2800" b="1" i="1" dirty="0" err="1">
                <a:solidFill>
                  <a:srgbClr val="002060"/>
                </a:solidFill>
              </a:rPr>
              <a:t>Jezreelite</a:t>
            </a:r>
            <a:r>
              <a:rPr lang="en-GB" sz="2800" b="1" i="1" dirty="0">
                <a:solidFill>
                  <a:srgbClr val="002060"/>
                </a:solidFill>
              </a:rPr>
              <a:t>."  </a:t>
            </a:r>
            <a:r>
              <a:rPr lang="en-GB" sz="2800" b="1" i="1" baseline="30000" dirty="0">
                <a:solidFill>
                  <a:srgbClr val="002060"/>
                </a:solidFill>
              </a:rPr>
              <a:t>8</a:t>
            </a:r>
            <a:r>
              <a:rPr lang="en-GB" sz="2800" b="1" i="1" dirty="0">
                <a:solidFill>
                  <a:srgbClr val="002060"/>
                </a:solidFill>
              </a:rPr>
              <a:t> So </a:t>
            </a:r>
            <a:r>
              <a:rPr lang="en-GB" sz="2800" b="1" i="1" dirty="0">
                <a:solidFill>
                  <a:srgbClr val="FF0000"/>
                </a:solidFill>
              </a:rPr>
              <a:t>she wrote letters in Ahab's name, placed his seal on them, </a:t>
            </a:r>
            <a:r>
              <a:rPr lang="en-GB" sz="2800" b="1" i="1" dirty="0">
                <a:solidFill>
                  <a:srgbClr val="002060"/>
                </a:solidFill>
              </a:rPr>
              <a:t>and sent them to the elders and nobles who lived in Naboth's city with him.  </a:t>
            </a:r>
            <a:r>
              <a:rPr lang="en-GB" sz="2800" b="1" i="1" baseline="30000" dirty="0">
                <a:solidFill>
                  <a:srgbClr val="002060"/>
                </a:solidFill>
              </a:rPr>
              <a:t>9</a:t>
            </a:r>
            <a:r>
              <a:rPr lang="en-GB" sz="2800" b="1" i="1" dirty="0">
                <a:solidFill>
                  <a:srgbClr val="002060"/>
                </a:solidFill>
              </a:rPr>
              <a:t> In those letters she wrote: "Proclaim a day of fasting and seat Naboth in a prominent place among the people.  </a:t>
            </a:r>
            <a:r>
              <a:rPr lang="en-GB" sz="2800" b="1" i="1" baseline="30000" dirty="0">
                <a:solidFill>
                  <a:srgbClr val="002060"/>
                </a:solidFill>
              </a:rPr>
              <a:t>10</a:t>
            </a:r>
            <a:r>
              <a:rPr lang="en-GB" sz="2800" b="1" i="1" dirty="0">
                <a:solidFill>
                  <a:srgbClr val="002060"/>
                </a:solidFill>
              </a:rPr>
              <a:t> But seat two scoundrels opposite him and have them bring charges that he has cursed both God and the king.  Then take him out and stone him to death."</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13</a:t>
            </a:fld>
            <a:endParaRPr lang="en-US" dirty="0">
              <a:solidFill>
                <a:schemeClr val="accent6"/>
              </a:solidFill>
            </a:endParaRPr>
          </a:p>
        </p:txBody>
      </p:sp>
    </p:spTree>
    <p:extLst>
      <p:ext uri="{BB962C8B-B14F-4D97-AF65-F5344CB8AC3E}">
        <p14:creationId xmlns:p14="http://schemas.microsoft.com/office/powerpoint/2010/main" val="11011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The Woman </a:t>
            </a:r>
            <a:r>
              <a:rPr lang="en-GB" b="1"/>
              <a:t>Jezebel in the Old Testament</a:t>
            </a:r>
            <a:r>
              <a:rPr lang="en-GB" b="1" dirty="0"/>
              <a:t>…</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196753"/>
            <a:ext cx="10081119" cy="5159598"/>
          </a:xfrm>
        </p:spPr>
        <p:txBody>
          <a:bodyPr>
            <a:noAutofit/>
          </a:bodyPr>
          <a:lstStyle/>
          <a:p>
            <a:pPr marL="0" indent="0">
              <a:buNone/>
            </a:pPr>
            <a:r>
              <a:rPr lang="en-GB" sz="2800" b="1" dirty="0">
                <a:solidFill>
                  <a:srgbClr val="002060"/>
                </a:solidFill>
              </a:rPr>
              <a:t>2 Kings 9:22 NIV  </a:t>
            </a:r>
            <a:r>
              <a:rPr lang="en-GB" sz="2800" b="1" i="1" dirty="0">
                <a:solidFill>
                  <a:srgbClr val="002060"/>
                </a:solidFill>
              </a:rPr>
              <a:t>When Joram saw Jehu he asked, "Have you come in peace, Jehu?" "How can there be peace," Jehu replied, "as long as all </a:t>
            </a:r>
            <a:r>
              <a:rPr lang="en-GB" sz="2800" b="1" i="1" dirty="0">
                <a:solidFill>
                  <a:srgbClr val="FF0000"/>
                </a:solidFill>
              </a:rPr>
              <a:t>the idolatry and witchcraft of your mother Jezebel </a:t>
            </a:r>
            <a:r>
              <a:rPr lang="en-GB" sz="2800" b="1" i="1" dirty="0">
                <a:solidFill>
                  <a:srgbClr val="002060"/>
                </a:solidFill>
              </a:rPr>
              <a:t>abound?"</a:t>
            </a:r>
          </a:p>
          <a:p>
            <a:pPr marL="0" indent="0">
              <a:buNone/>
            </a:pPr>
            <a:r>
              <a:rPr lang="en-GB" sz="2800" b="1" dirty="0">
                <a:solidFill>
                  <a:srgbClr val="002060"/>
                </a:solidFill>
              </a:rPr>
              <a:t>2 Kings 9:30-33 NIV  </a:t>
            </a:r>
            <a:r>
              <a:rPr lang="en-GB" sz="2800" b="1" i="1" dirty="0">
                <a:solidFill>
                  <a:srgbClr val="002060"/>
                </a:solidFill>
              </a:rPr>
              <a:t>Then Jehu went to Jezreel. </a:t>
            </a:r>
            <a:r>
              <a:rPr lang="en-GB" sz="2800" b="1" i="1" dirty="0">
                <a:solidFill>
                  <a:srgbClr val="FF0000"/>
                </a:solidFill>
              </a:rPr>
              <a:t>When Jezebel heard about it, she put on eye makeup, arranged her hair and looked out of a window.  </a:t>
            </a:r>
            <a:r>
              <a:rPr lang="en-GB" sz="2800" b="1" i="1" baseline="30000" dirty="0">
                <a:solidFill>
                  <a:srgbClr val="002060"/>
                </a:solidFill>
              </a:rPr>
              <a:t>31</a:t>
            </a:r>
            <a:r>
              <a:rPr lang="en-GB" sz="2800" b="1" i="1" dirty="0">
                <a:solidFill>
                  <a:srgbClr val="002060"/>
                </a:solidFill>
              </a:rPr>
              <a:t> As Jehu entered the gate, she asked, "Have you come in peace, you Zimri, you murderer of your master?"  </a:t>
            </a:r>
            <a:r>
              <a:rPr lang="en-GB" sz="2800" b="1" i="1" baseline="30000" dirty="0">
                <a:solidFill>
                  <a:srgbClr val="002060"/>
                </a:solidFill>
              </a:rPr>
              <a:t>32</a:t>
            </a:r>
            <a:r>
              <a:rPr lang="en-GB" sz="2800" b="1" i="1" dirty="0">
                <a:solidFill>
                  <a:srgbClr val="002060"/>
                </a:solidFill>
              </a:rPr>
              <a:t> He looked up at the window and called out, "Who is on my side? Who?" Two or three eunuchs looked down at him.  </a:t>
            </a:r>
            <a:r>
              <a:rPr lang="en-GB" sz="2800" b="1" i="1" baseline="30000" dirty="0">
                <a:solidFill>
                  <a:srgbClr val="002060"/>
                </a:solidFill>
              </a:rPr>
              <a:t>33</a:t>
            </a:r>
            <a:r>
              <a:rPr lang="en-GB" sz="2800" b="1" i="1" dirty="0">
                <a:solidFill>
                  <a:srgbClr val="002060"/>
                </a:solidFill>
              </a:rPr>
              <a:t> "Throw her down!" Jehu said. So they threw her down, and some of her blood spattered the wall and the horses as they trampled her underfoot.</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14</a:t>
            </a:fld>
            <a:endParaRPr lang="en-US" dirty="0">
              <a:solidFill>
                <a:schemeClr val="accent6"/>
              </a:solidFill>
            </a:endParaRPr>
          </a:p>
        </p:txBody>
      </p:sp>
    </p:spTree>
    <p:extLst>
      <p:ext uri="{BB962C8B-B14F-4D97-AF65-F5344CB8AC3E}">
        <p14:creationId xmlns:p14="http://schemas.microsoft.com/office/powerpoint/2010/main" val="2830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The Jezebel Spirit: Then and Now…</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412775"/>
            <a:ext cx="10081119" cy="4943575"/>
          </a:xfrm>
        </p:spPr>
        <p:txBody>
          <a:bodyPr>
            <a:noAutofit/>
          </a:bodyPr>
          <a:lstStyle/>
          <a:p>
            <a:pPr marL="457200" indent="-457200"/>
            <a:r>
              <a:rPr lang="en-GB" sz="2800" b="1" dirty="0">
                <a:solidFill>
                  <a:srgbClr val="0000FF"/>
                </a:solidFill>
              </a:rPr>
              <a:t>Jezebel died, but her demonic spirit lived on</a:t>
            </a:r>
          </a:p>
          <a:p>
            <a:pPr marL="457200" indent="-457200"/>
            <a:r>
              <a:rPr lang="en-GB" sz="2800" b="1" dirty="0">
                <a:solidFill>
                  <a:srgbClr val="0000FF"/>
                </a:solidFill>
              </a:rPr>
              <a:t>The woman at Thyatira could well have been similarly demonised – giving her the same personal qualities…</a:t>
            </a:r>
          </a:p>
          <a:p>
            <a:pPr marL="457200" indent="-457200"/>
            <a:r>
              <a:rPr lang="en-GB" sz="2800" b="1" dirty="0">
                <a:solidFill>
                  <a:srgbClr val="0000FF"/>
                </a:solidFill>
              </a:rPr>
              <a:t>A worshipper of false gods / idols / witchcraft</a:t>
            </a:r>
          </a:p>
          <a:p>
            <a:pPr marL="457200" indent="-457200"/>
            <a:r>
              <a:rPr lang="en-GB" sz="2800" b="1" dirty="0">
                <a:solidFill>
                  <a:srgbClr val="0000FF"/>
                </a:solidFill>
              </a:rPr>
              <a:t>Aiming to silence the true prophets of God</a:t>
            </a:r>
          </a:p>
          <a:p>
            <a:pPr marL="457200" indent="-457200"/>
            <a:r>
              <a:rPr lang="en-GB" sz="2800" b="1" dirty="0">
                <a:solidFill>
                  <a:srgbClr val="0000FF"/>
                </a:solidFill>
              </a:rPr>
              <a:t>Coercive and controlling; usurping godly authority</a:t>
            </a:r>
          </a:p>
          <a:p>
            <a:pPr marL="457200" indent="-457200"/>
            <a:r>
              <a:rPr lang="en-GB" sz="2800" b="1" dirty="0">
                <a:solidFill>
                  <a:srgbClr val="0000FF"/>
                </a:solidFill>
              </a:rPr>
              <a:t>Sexually manipulative, promiscuous, depraved</a:t>
            </a:r>
          </a:p>
          <a:p>
            <a:pPr marL="457200" indent="-457200"/>
            <a:r>
              <a:rPr lang="en-GB" sz="2800" b="1" dirty="0">
                <a:solidFill>
                  <a:srgbClr val="0000FF"/>
                </a:solidFill>
              </a:rPr>
              <a:t>Religious – ‘fits in’ to some extent, but heretical.</a:t>
            </a:r>
          </a:p>
          <a:p>
            <a:pPr marL="457200" indent="-457200"/>
            <a:endParaRPr lang="en-GB" sz="2800" b="1" dirty="0">
              <a:solidFill>
                <a:srgbClr val="0000FF"/>
              </a:solidFill>
            </a:endParaRPr>
          </a:p>
          <a:p>
            <a:pPr marL="457200" indent="-457200"/>
            <a:endParaRPr lang="en-GB" sz="2800" b="1" dirty="0">
              <a:solidFill>
                <a:srgbClr val="0000FF"/>
              </a:solidFill>
            </a:endParaRPr>
          </a:p>
          <a:p>
            <a:pPr marL="457200" indent="-457200"/>
            <a:endParaRPr lang="en-GB" sz="2800" b="1" dirty="0">
              <a:solidFill>
                <a:srgbClr val="0000FF"/>
              </a:solidFill>
            </a:endParaRPr>
          </a:p>
          <a:p>
            <a:pPr marL="457200" indent="-457200"/>
            <a:endParaRPr lang="en-GB" sz="2800" b="1" dirty="0">
              <a:solidFill>
                <a:srgbClr val="0000FF"/>
              </a:solidFill>
            </a:endParaRPr>
          </a:p>
          <a:p>
            <a:pPr marL="457200" indent="-457200"/>
            <a:endParaRPr lang="en-GB" sz="2800" b="1" dirty="0">
              <a:solidFill>
                <a:srgbClr val="0000FF"/>
              </a:solidFill>
            </a:endParaRP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15</a:t>
            </a:fld>
            <a:endParaRPr lang="en-US" dirty="0">
              <a:solidFill>
                <a:schemeClr val="accent6"/>
              </a:solidFill>
            </a:endParaRPr>
          </a:p>
        </p:txBody>
      </p:sp>
    </p:spTree>
    <p:extLst>
      <p:ext uri="{BB962C8B-B14F-4D97-AF65-F5344CB8AC3E}">
        <p14:creationId xmlns:p14="http://schemas.microsoft.com/office/powerpoint/2010/main" val="3868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Revelation Chapter 2:18-29</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196753"/>
            <a:ext cx="10081119" cy="5159598"/>
          </a:xfrm>
        </p:spPr>
        <p:txBody>
          <a:bodyPr>
            <a:noAutofit/>
          </a:bodyPr>
          <a:lstStyle/>
          <a:p>
            <a:pPr marL="0" indent="0">
              <a:buNone/>
            </a:pPr>
            <a:r>
              <a:rPr lang="en-GB" sz="3200" b="1" dirty="0">
                <a:solidFill>
                  <a:srgbClr val="0000FF"/>
                </a:solidFill>
                <a:highlight>
                  <a:srgbClr val="66FF33"/>
                </a:highlight>
              </a:rPr>
              <a:t>Now I say to the rest of you in Thyatira…</a:t>
            </a:r>
          </a:p>
          <a:p>
            <a:pPr marL="0" indent="0">
              <a:buNone/>
            </a:pPr>
            <a:r>
              <a:rPr lang="en-GB" sz="3200" b="1" dirty="0">
                <a:solidFill>
                  <a:srgbClr val="0000FF"/>
                </a:solidFill>
                <a:highlight>
                  <a:srgbClr val="66FF33"/>
                </a:highlight>
              </a:rPr>
              <a:t>'I will not impose any other burden on you, </a:t>
            </a:r>
            <a:r>
              <a:rPr lang="en-GB" sz="3200" b="1" baseline="30000" dirty="0">
                <a:solidFill>
                  <a:srgbClr val="0000FF"/>
                </a:solidFill>
                <a:highlight>
                  <a:srgbClr val="66FF33"/>
                </a:highlight>
              </a:rPr>
              <a:t>25</a:t>
            </a:r>
            <a:r>
              <a:rPr lang="en-GB" sz="3200" b="1" dirty="0">
                <a:solidFill>
                  <a:srgbClr val="0000FF"/>
                </a:solidFill>
                <a:highlight>
                  <a:srgbClr val="66FF33"/>
                </a:highlight>
              </a:rPr>
              <a:t> except to </a:t>
            </a:r>
            <a:r>
              <a:rPr lang="en-GB" sz="3200" b="1" dirty="0">
                <a:solidFill>
                  <a:srgbClr val="FF0000"/>
                </a:solidFill>
                <a:highlight>
                  <a:srgbClr val="66FF33"/>
                </a:highlight>
              </a:rPr>
              <a:t>hold on </a:t>
            </a:r>
            <a:r>
              <a:rPr lang="en-GB" sz="3200" b="1" dirty="0">
                <a:solidFill>
                  <a:srgbClr val="0000FF"/>
                </a:solidFill>
                <a:highlight>
                  <a:srgbClr val="66FF33"/>
                </a:highlight>
              </a:rPr>
              <a:t>to what you have until I come.’  </a:t>
            </a:r>
            <a:r>
              <a:rPr lang="en-GB" sz="3200" b="1" baseline="30000" dirty="0">
                <a:solidFill>
                  <a:srgbClr val="0000FF"/>
                </a:solidFill>
                <a:highlight>
                  <a:srgbClr val="66FF33"/>
                </a:highlight>
              </a:rPr>
              <a:t>26</a:t>
            </a:r>
            <a:r>
              <a:rPr lang="en-GB" sz="3200" b="1" dirty="0">
                <a:solidFill>
                  <a:srgbClr val="0000FF"/>
                </a:solidFill>
                <a:highlight>
                  <a:srgbClr val="66FF33"/>
                </a:highlight>
              </a:rPr>
              <a:t> To the one who is victorious and does my will to the end, I will give authority over the nations - </a:t>
            </a:r>
            <a:r>
              <a:rPr lang="en-GB" sz="3200" b="1" baseline="30000" dirty="0">
                <a:solidFill>
                  <a:srgbClr val="0000FF"/>
                </a:solidFill>
                <a:highlight>
                  <a:srgbClr val="66FF33"/>
                </a:highlight>
              </a:rPr>
              <a:t>27</a:t>
            </a:r>
            <a:r>
              <a:rPr lang="en-GB" sz="3200" b="1" dirty="0">
                <a:solidFill>
                  <a:srgbClr val="0000FF"/>
                </a:solidFill>
                <a:highlight>
                  <a:srgbClr val="66FF33"/>
                </a:highlight>
              </a:rPr>
              <a:t> that one </a:t>
            </a:r>
            <a:r>
              <a:rPr lang="en-GB" sz="3200" b="1" i="1" dirty="0">
                <a:solidFill>
                  <a:srgbClr val="0000FF"/>
                </a:solidFill>
                <a:highlight>
                  <a:srgbClr val="66FF33"/>
                </a:highlight>
              </a:rPr>
              <a:t>'will rule them with an iron sceptre and will dash them to pieces like pottery' </a:t>
            </a:r>
            <a:r>
              <a:rPr lang="en-GB" sz="3200" b="1" dirty="0">
                <a:solidFill>
                  <a:srgbClr val="0000FF"/>
                </a:solidFill>
                <a:highlight>
                  <a:srgbClr val="66FF33"/>
                </a:highlight>
              </a:rPr>
              <a:t>-just as I have received authority from my Father.  </a:t>
            </a:r>
            <a:r>
              <a:rPr lang="en-GB" sz="3200" b="1" baseline="30000" dirty="0">
                <a:solidFill>
                  <a:srgbClr val="0000FF"/>
                </a:solidFill>
                <a:highlight>
                  <a:srgbClr val="66FF33"/>
                </a:highlight>
              </a:rPr>
              <a:t>28</a:t>
            </a:r>
            <a:r>
              <a:rPr lang="en-GB" sz="3200" b="1" dirty="0">
                <a:solidFill>
                  <a:srgbClr val="0000FF"/>
                </a:solidFill>
                <a:highlight>
                  <a:srgbClr val="66FF33"/>
                </a:highlight>
              </a:rPr>
              <a:t> I will also give that one the morning star.  </a:t>
            </a:r>
            <a:r>
              <a:rPr lang="en-GB" sz="3200" b="1" baseline="30000" dirty="0">
                <a:solidFill>
                  <a:srgbClr val="0000FF"/>
                </a:solidFill>
                <a:highlight>
                  <a:srgbClr val="66FF33"/>
                </a:highlight>
              </a:rPr>
              <a:t>29</a:t>
            </a:r>
            <a:r>
              <a:rPr lang="en-GB" sz="3200" b="1" dirty="0">
                <a:solidFill>
                  <a:srgbClr val="0000FF"/>
                </a:solidFill>
                <a:highlight>
                  <a:srgbClr val="66FF33"/>
                </a:highlight>
              </a:rPr>
              <a:t> Whoever has ears, let them hear what the Spirit says to the churches.</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16</a:t>
            </a:fld>
            <a:endParaRPr lang="en-US" dirty="0">
              <a:solidFill>
                <a:schemeClr val="accent6"/>
              </a:solidFill>
            </a:endParaRPr>
          </a:p>
        </p:txBody>
      </p:sp>
    </p:spTree>
    <p:extLst>
      <p:ext uri="{BB962C8B-B14F-4D97-AF65-F5344CB8AC3E}">
        <p14:creationId xmlns:p14="http://schemas.microsoft.com/office/powerpoint/2010/main" val="168638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Words For Thurrock Christian Fellowship…</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196753"/>
            <a:ext cx="10081119" cy="5159598"/>
          </a:xfrm>
        </p:spPr>
        <p:txBody>
          <a:bodyPr>
            <a:noAutofit/>
          </a:bodyPr>
          <a:lstStyle/>
          <a:p>
            <a:pPr marL="0" indent="0">
              <a:buNone/>
            </a:pPr>
            <a:r>
              <a:rPr lang="en-GB" sz="2800" b="1" dirty="0">
                <a:solidFill>
                  <a:srgbClr val="002060"/>
                </a:solidFill>
              </a:rPr>
              <a:t>2 Kings 6:16 NIV.  </a:t>
            </a:r>
            <a:r>
              <a:rPr lang="en-GB" sz="2800" b="1" i="1" dirty="0">
                <a:solidFill>
                  <a:srgbClr val="002060"/>
                </a:solidFill>
              </a:rPr>
              <a:t>"Don't be afraid," the prophet answered. "Those who are with us are more than those who are with them."</a:t>
            </a:r>
          </a:p>
          <a:p>
            <a:pPr marL="0" indent="0">
              <a:buNone/>
            </a:pPr>
            <a:r>
              <a:rPr lang="en-GB" sz="2800" b="1" dirty="0">
                <a:solidFill>
                  <a:srgbClr val="002060"/>
                </a:solidFill>
              </a:rPr>
              <a:t>1 John 4:4 ESV.  </a:t>
            </a:r>
            <a:r>
              <a:rPr lang="en-GB" sz="2800" b="1" i="1" dirty="0">
                <a:solidFill>
                  <a:srgbClr val="002060"/>
                </a:solidFill>
              </a:rPr>
              <a:t>Little children, you are from God and have overcome them, for He who is in you is greater than he who is in the world.</a:t>
            </a:r>
          </a:p>
          <a:p>
            <a:pPr marL="0" indent="0">
              <a:buNone/>
            </a:pPr>
            <a:r>
              <a:rPr lang="en-GB" sz="2800" b="1" dirty="0">
                <a:solidFill>
                  <a:srgbClr val="002060"/>
                </a:solidFill>
              </a:rPr>
              <a:t>Luke 10:18-19 NET.  </a:t>
            </a:r>
            <a:r>
              <a:rPr lang="en-GB" sz="2800" b="1" i="1" dirty="0">
                <a:solidFill>
                  <a:srgbClr val="002060"/>
                </a:solidFill>
              </a:rPr>
              <a:t>So Jesus said to them, "I saw Satan fall like lightning from heaven.  </a:t>
            </a:r>
            <a:r>
              <a:rPr lang="en-GB" sz="2800" b="1" i="1" baseline="30000" dirty="0">
                <a:solidFill>
                  <a:srgbClr val="002060"/>
                </a:solidFill>
              </a:rPr>
              <a:t>19</a:t>
            </a:r>
            <a:r>
              <a:rPr lang="en-GB" sz="2800" b="1" i="1" dirty="0">
                <a:solidFill>
                  <a:srgbClr val="002060"/>
                </a:solidFill>
              </a:rPr>
              <a:t> Look, I have given you authority to tread on snakes and scorpions and on the full force of the enemy, and nothing will hurt you.</a:t>
            </a:r>
          </a:p>
          <a:p>
            <a:pPr marL="0" indent="0">
              <a:buNone/>
            </a:pPr>
            <a:endParaRPr lang="en-GB" sz="2800" b="1" i="1" dirty="0">
              <a:solidFill>
                <a:srgbClr val="002060"/>
              </a:solidFill>
            </a:endParaRPr>
          </a:p>
          <a:p>
            <a:pPr marL="0" indent="0">
              <a:buNone/>
            </a:pPr>
            <a:endParaRPr lang="en-GB" sz="2800" b="1" i="1" dirty="0">
              <a:solidFill>
                <a:srgbClr val="002060"/>
              </a:solidFill>
            </a:endParaRPr>
          </a:p>
          <a:p>
            <a:pPr marL="0" indent="0">
              <a:buNone/>
            </a:pPr>
            <a:endParaRPr lang="en-GB" sz="2800" b="1" i="1" dirty="0">
              <a:solidFill>
                <a:srgbClr val="002060"/>
              </a:solidFill>
            </a:endParaRP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17</a:t>
            </a:fld>
            <a:endParaRPr lang="en-US" dirty="0">
              <a:solidFill>
                <a:schemeClr val="accent6"/>
              </a:solidFill>
            </a:endParaRPr>
          </a:p>
        </p:txBody>
      </p:sp>
    </p:spTree>
    <p:extLst>
      <p:ext uri="{BB962C8B-B14F-4D97-AF65-F5344CB8AC3E}">
        <p14:creationId xmlns:p14="http://schemas.microsoft.com/office/powerpoint/2010/main" val="8643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32656"/>
            <a:ext cx="9601200" cy="671736"/>
          </a:xfrm>
        </p:spPr>
        <p:txBody>
          <a:bodyPr rtlCol="0"/>
          <a:lstStyle/>
          <a:p>
            <a:pPr rtl="0"/>
            <a:r>
              <a:rPr lang="en-gb" b="1" dirty="0"/>
              <a:t>Points to Cover</a:t>
            </a:r>
            <a:r>
              <a:rPr lang="en-GB" b="1" dirty="0"/>
              <a:t>…</a:t>
            </a:r>
            <a:endParaRPr lang="en-gb" b="1" dirty="0"/>
          </a:p>
        </p:txBody>
      </p:sp>
      <p:sp>
        <p:nvSpPr>
          <p:cNvPr id="14" name="Content Placeholder 13"/>
          <p:cNvSpPr>
            <a:spLocks noGrp="1"/>
          </p:cNvSpPr>
          <p:nvPr>
            <p:ph idx="1"/>
          </p:nvPr>
        </p:nvSpPr>
        <p:spPr>
          <a:xfrm>
            <a:off x="1413892" y="1268760"/>
            <a:ext cx="10513168" cy="5087590"/>
          </a:xfrm>
        </p:spPr>
        <p:txBody>
          <a:bodyPr rtlCol="0">
            <a:normAutofit/>
          </a:bodyPr>
          <a:lstStyle/>
          <a:p>
            <a:pPr rtl="0">
              <a:lnSpc>
                <a:spcPct val="150000"/>
              </a:lnSpc>
            </a:pPr>
            <a:r>
              <a:rPr lang="en-GB" sz="2800" b="1" dirty="0">
                <a:solidFill>
                  <a:srgbClr val="0000FF"/>
                </a:solidFill>
              </a:rPr>
              <a:t>The series so far…</a:t>
            </a:r>
          </a:p>
          <a:p>
            <a:pPr rtl="0">
              <a:lnSpc>
                <a:spcPct val="150000"/>
              </a:lnSpc>
            </a:pPr>
            <a:r>
              <a:rPr lang="en-GB" sz="2800" b="1" dirty="0">
                <a:solidFill>
                  <a:srgbClr val="0000FF"/>
                </a:solidFill>
              </a:rPr>
              <a:t>Thyatira - the city and its church: geography, history, culture</a:t>
            </a:r>
          </a:p>
          <a:p>
            <a:pPr rtl="0">
              <a:lnSpc>
                <a:spcPct val="150000"/>
              </a:lnSpc>
            </a:pPr>
            <a:r>
              <a:rPr lang="en-GB" sz="2800" b="1" dirty="0">
                <a:solidFill>
                  <a:srgbClr val="0000FF"/>
                </a:solidFill>
              </a:rPr>
              <a:t>What does Jesus reveal about Himself?</a:t>
            </a:r>
          </a:p>
          <a:p>
            <a:pPr>
              <a:lnSpc>
                <a:spcPct val="150000"/>
              </a:lnSpc>
            </a:pPr>
            <a:r>
              <a:rPr lang="en-GB" sz="2800" b="1" dirty="0">
                <a:solidFill>
                  <a:srgbClr val="0000FF"/>
                </a:solidFill>
              </a:rPr>
              <a:t>What does Jesus commend and promise?</a:t>
            </a:r>
          </a:p>
          <a:p>
            <a:pPr>
              <a:lnSpc>
                <a:spcPct val="150000"/>
              </a:lnSpc>
            </a:pPr>
            <a:r>
              <a:rPr lang="en-GB" sz="2800" b="1" dirty="0">
                <a:solidFill>
                  <a:srgbClr val="0000FF"/>
                </a:solidFill>
              </a:rPr>
              <a:t>The significance of the ‘Jezebel’ metaphor and the warnings</a:t>
            </a:r>
          </a:p>
          <a:p>
            <a:pPr rtl="0">
              <a:lnSpc>
                <a:spcPct val="150000"/>
              </a:lnSpc>
            </a:pPr>
            <a:r>
              <a:rPr lang="en-GB" sz="2800" b="1" i="1" dirty="0">
                <a:solidFill>
                  <a:srgbClr val="0000FF"/>
                </a:solidFill>
              </a:rPr>
              <a:t>How does all this apply to us in TCF today?  (Throughout)</a:t>
            </a:r>
            <a:endParaRPr lang="en-US" sz="2800" b="1" i="1" dirty="0">
              <a:solidFill>
                <a:srgbClr val="0000FF"/>
              </a:solidFill>
            </a:endParaRPr>
          </a:p>
        </p:txBody>
      </p:sp>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2638028" y="6356351"/>
            <a:ext cx="6840759"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p:txBody>
          <a:bodyPr/>
          <a:lstStyle/>
          <a:p>
            <a:pPr rtl="0"/>
            <a:fld id="{81FEFA0A-2F20-4B60-98C6-5FFDA469AA1C}" type="slidenum">
              <a:rPr lang="en-US" b="1" smtClean="0">
                <a:solidFill>
                  <a:schemeClr val="accent6"/>
                </a:solidFill>
              </a:rPr>
              <a:pPr rtl="0"/>
              <a:t>2</a:t>
            </a:fld>
            <a:endParaRPr lang="en-US" b="1" dirty="0">
              <a:solidFill>
                <a:schemeClr val="accent6"/>
              </a:solidFill>
            </a:endParaRP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32656"/>
            <a:ext cx="9601200" cy="671736"/>
          </a:xfrm>
        </p:spPr>
        <p:txBody>
          <a:bodyPr rtlCol="0"/>
          <a:lstStyle/>
          <a:p>
            <a:pPr rtl="0"/>
            <a:r>
              <a:rPr lang="en-GB" b="1" dirty="0"/>
              <a:t>Summary of the Six Churches Covered…</a:t>
            </a:r>
            <a:endParaRPr lang="en-gb" b="1" dirty="0"/>
          </a:p>
        </p:txBody>
      </p:sp>
      <p:sp>
        <p:nvSpPr>
          <p:cNvPr id="14" name="Content Placeholder 13"/>
          <p:cNvSpPr>
            <a:spLocks noGrp="1"/>
          </p:cNvSpPr>
          <p:nvPr>
            <p:ph idx="1"/>
          </p:nvPr>
        </p:nvSpPr>
        <p:spPr>
          <a:xfrm>
            <a:off x="1557907" y="1268760"/>
            <a:ext cx="9601200" cy="5087590"/>
          </a:xfrm>
        </p:spPr>
        <p:txBody>
          <a:bodyPr rtlCol="0">
            <a:normAutofit/>
          </a:bodyPr>
          <a:lstStyle/>
          <a:p>
            <a:pPr rtl="0">
              <a:lnSpc>
                <a:spcPct val="150000"/>
              </a:lnSpc>
            </a:pPr>
            <a:r>
              <a:rPr lang="en-GB" sz="2800" b="1" dirty="0">
                <a:solidFill>
                  <a:srgbClr val="0000FF"/>
                </a:solidFill>
                <a:highlight>
                  <a:srgbClr val="FFFF00"/>
                </a:highlight>
              </a:rPr>
              <a:t>Ephesus:  Doing well in many ways but having lost its first love – so missing the point!  “All Martha; no Mary”.</a:t>
            </a:r>
          </a:p>
          <a:p>
            <a:pPr rtl="0">
              <a:lnSpc>
                <a:spcPct val="150000"/>
              </a:lnSpc>
            </a:pPr>
            <a:r>
              <a:rPr lang="en-GB" sz="2800" b="1" dirty="0">
                <a:solidFill>
                  <a:srgbClr val="0000FF"/>
                </a:solidFill>
                <a:highlight>
                  <a:srgbClr val="00FF00"/>
                </a:highlight>
              </a:rPr>
              <a:t>Smyrna:  Suffering under intense persecution but passing the test with flying colours!  Well done!</a:t>
            </a:r>
          </a:p>
          <a:p>
            <a:pPr rtl="0">
              <a:lnSpc>
                <a:spcPct val="150000"/>
              </a:lnSpc>
            </a:pPr>
            <a:r>
              <a:rPr lang="en-GB" sz="2800" b="1" dirty="0">
                <a:solidFill>
                  <a:srgbClr val="0000FF"/>
                </a:solidFill>
                <a:highlight>
                  <a:srgbClr val="FFFF00"/>
                </a:highlight>
              </a:rPr>
              <a:t>Pergamum:  Suffering under intense persecution and most remaining faithful – but some were falling to false teaching and sexual immorality.</a:t>
            </a:r>
            <a:endParaRPr lang="en-US" sz="2800" b="1" dirty="0">
              <a:solidFill>
                <a:srgbClr val="0000FF"/>
              </a:solidFill>
              <a:highlight>
                <a:srgbClr val="FFFF00"/>
              </a:highlight>
            </a:endParaRPr>
          </a:p>
        </p:txBody>
      </p:sp>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2638028" y="6356351"/>
            <a:ext cx="6840759"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p:txBody>
          <a:bodyPr/>
          <a:lstStyle/>
          <a:p>
            <a:pPr rtl="0"/>
            <a:fld id="{81FEFA0A-2F20-4B60-98C6-5FFDA469AA1C}" type="slidenum">
              <a:rPr lang="en-US" b="1" smtClean="0">
                <a:solidFill>
                  <a:schemeClr val="accent6"/>
                </a:solidFill>
              </a:rPr>
              <a:pPr rtl="0"/>
              <a:t>3</a:t>
            </a:fld>
            <a:endParaRPr lang="en-US" b="1" dirty="0">
              <a:solidFill>
                <a:schemeClr val="accent6"/>
              </a:solidFill>
            </a:endParaRPr>
          </a:p>
        </p:txBody>
      </p:sp>
    </p:spTree>
    <p:extLst>
      <p:ext uri="{BB962C8B-B14F-4D97-AF65-F5344CB8AC3E}">
        <p14:creationId xmlns:p14="http://schemas.microsoft.com/office/powerpoint/2010/main" val="417304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32656"/>
            <a:ext cx="9601200" cy="671736"/>
          </a:xfrm>
        </p:spPr>
        <p:txBody>
          <a:bodyPr rtlCol="0"/>
          <a:lstStyle/>
          <a:p>
            <a:pPr rtl="0"/>
            <a:r>
              <a:rPr lang="en-GB" b="1" dirty="0"/>
              <a:t>Summary of the Six Churches Covered…</a:t>
            </a:r>
            <a:endParaRPr lang="en-gb" b="1" dirty="0"/>
          </a:p>
        </p:txBody>
      </p:sp>
      <p:sp>
        <p:nvSpPr>
          <p:cNvPr id="14" name="Content Placeholder 13"/>
          <p:cNvSpPr>
            <a:spLocks noGrp="1"/>
          </p:cNvSpPr>
          <p:nvPr>
            <p:ph idx="1"/>
          </p:nvPr>
        </p:nvSpPr>
        <p:spPr>
          <a:xfrm>
            <a:off x="1557907" y="1268760"/>
            <a:ext cx="9337105" cy="5087590"/>
          </a:xfrm>
        </p:spPr>
        <p:txBody>
          <a:bodyPr rtlCol="0">
            <a:normAutofit/>
          </a:bodyPr>
          <a:lstStyle/>
          <a:p>
            <a:pPr rtl="0">
              <a:lnSpc>
                <a:spcPct val="150000"/>
              </a:lnSpc>
            </a:pPr>
            <a:r>
              <a:rPr lang="en-GB" sz="2800" b="1" dirty="0">
                <a:solidFill>
                  <a:srgbClr val="0000FF"/>
                </a:solidFill>
                <a:highlight>
                  <a:srgbClr val="66FF33"/>
                </a:highlight>
              </a:rPr>
              <a:t>Sardis:  Complacent and spiritually asleep.  Resting on its previous reputation.  Unaware of enemy attack.</a:t>
            </a:r>
          </a:p>
          <a:p>
            <a:pPr rtl="0">
              <a:lnSpc>
                <a:spcPct val="150000"/>
              </a:lnSpc>
            </a:pPr>
            <a:r>
              <a:rPr lang="en-GB" sz="2800" b="1" dirty="0">
                <a:solidFill>
                  <a:srgbClr val="0000FF"/>
                </a:solidFill>
                <a:highlight>
                  <a:srgbClr val="FFFF00"/>
                </a:highlight>
              </a:rPr>
              <a:t>Philadelphia:  Suffering faithfully under persecution from local Jews. But an open door to preach the gospel.  Small, but eternally secure in Christ.   </a:t>
            </a:r>
          </a:p>
          <a:p>
            <a:pPr rtl="0">
              <a:lnSpc>
                <a:spcPct val="150000"/>
              </a:lnSpc>
            </a:pPr>
            <a:r>
              <a:rPr lang="en-GB" sz="2800" b="1" dirty="0">
                <a:solidFill>
                  <a:srgbClr val="0000FF"/>
                </a:solidFill>
                <a:highlight>
                  <a:srgbClr val="66FF33"/>
                </a:highlight>
              </a:rPr>
              <a:t>Laodicea:  Totally self-sufficient, rather than trusting in Christ.  ‘Lukewarm’ in attitude.  Living in luxury.</a:t>
            </a:r>
            <a:endParaRPr lang="en-US" sz="2800" b="1" dirty="0">
              <a:solidFill>
                <a:srgbClr val="0000FF"/>
              </a:solidFill>
              <a:highlight>
                <a:srgbClr val="66FF33"/>
              </a:highlight>
            </a:endParaRPr>
          </a:p>
        </p:txBody>
      </p:sp>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2638028" y="6356351"/>
            <a:ext cx="6840759"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p:txBody>
          <a:bodyPr/>
          <a:lstStyle/>
          <a:p>
            <a:pPr rtl="0"/>
            <a:fld id="{81FEFA0A-2F20-4B60-98C6-5FFDA469AA1C}" type="slidenum">
              <a:rPr lang="en-US" b="1" smtClean="0">
                <a:solidFill>
                  <a:schemeClr val="accent6"/>
                </a:solidFill>
              </a:rPr>
              <a:pPr rtl="0"/>
              <a:t>4</a:t>
            </a:fld>
            <a:endParaRPr lang="en-US" b="1" dirty="0">
              <a:solidFill>
                <a:schemeClr val="accent6"/>
              </a:solidFill>
            </a:endParaRPr>
          </a:p>
        </p:txBody>
      </p:sp>
    </p:spTree>
    <p:extLst>
      <p:ext uri="{BB962C8B-B14F-4D97-AF65-F5344CB8AC3E}">
        <p14:creationId xmlns:p14="http://schemas.microsoft.com/office/powerpoint/2010/main" val="13185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71736"/>
          </a:xfrm>
        </p:spPr>
        <p:txBody>
          <a:bodyPr rtlCol="0" anchor="b">
            <a:normAutofit/>
          </a:bodyPr>
          <a:lstStyle/>
          <a:p>
            <a:pPr rtl="0"/>
            <a:r>
              <a:rPr lang="en-GB" dirty="0"/>
              <a:t>Geography of the Seven Churches…</a:t>
            </a:r>
            <a:endParaRPr lang="en-gb" dirty="0"/>
          </a:p>
        </p:txBody>
      </p:sp>
      <p:pic>
        <p:nvPicPr>
          <p:cNvPr id="5" name="Picture 4" descr="A map of the country&#10;&#10;Description automatically generated">
            <a:extLst>
              <a:ext uri="{FF2B5EF4-FFF2-40B4-BE49-F238E27FC236}">
                <a16:creationId xmlns:a16="http://schemas.microsoft.com/office/drawing/2014/main" id="{04AD5B5B-9D46-8518-017F-67B7B8E3E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900" y="1236886"/>
            <a:ext cx="3214400" cy="4875175"/>
          </a:xfrm>
          <a:prstGeom prst="rect">
            <a:avLst/>
          </a:prstGeom>
          <a:noFill/>
        </p:spPr>
      </p:pic>
      <p:sp>
        <p:nvSpPr>
          <p:cNvPr id="18" name="Content Placeholder 3">
            <a:extLst>
              <a:ext uri="{FF2B5EF4-FFF2-40B4-BE49-F238E27FC236}">
                <a16:creationId xmlns:a16="http://schemas.microsoft.com/office/drawing/2014/main" id="{3D6ECA70-7F47-18A6-E0C0-D2E20AE17B00}"/>
              </a:ext>
            </a:extLst>
          </p:cNvPr>
          <p:cNvSpPr>
            <a:spLocks noGrp="1"/>
          </p:cNvSpPr>
          <p:nvPr>
            <p:ph sz="half" idx="2"/>
          </p:nvPr>
        </p:nvSpPr>
        <p:spPr>
          <a:xfrm>
            <a:off x="5878388" y="1236886"/>
            <a:ext cx="5016625" cy="4875175"/>
          </a:xfrm>
        </p:spPr>
        <p:txBody>
          <a:bodyPr>
            <a:normAutofit/>
          </a:bodyPr>
          <a:lstStyle/>
          <a:p>
            <a:r>
              <a:rPr lang="en-US" sz="2800" b="1" dirty="0"/>
              <a:t>Ephesus </a:t>
            </a:r>
            <a:r>
              <a:rPr lang="en-US" sz="2800" dirty="0"/>
              <a:t>(now a monument)</a:t>
            </a:r>
          </a:p>
          <a:p>
            <a:r>
              <a:rPr lang="en-US" sz="2800" b="1" dirty="0"/>
              <a:t>Smyrna </a:t>
            </a:r>
            <a:r>
              <a:rPr lang="en-US" sz="2800" dirty="0"/>
              <a:t>(now Izmir)</a:t>
            </a:r>
          </a:p>
          <a:p>
            <a:r>
              <a:rPr lang="en-US" sz="2800" b="1" dirty="0"/>
              <a:t>Pergamum </a:t>
            </a:r>
            <a:r>
              <a:rPr lang="en-US" sz="2800" dirty="0"/>
              <a:t>(no longer exists)</a:t>
            </a:r>
          </a:p>
          <a:p>
            <a:r>
              <a:rPr lang="en-US" sz="3200" b="1" dirty="0">
                <a:solidFill>
                  <a:srgbClr val="FF0000"/>
                </a:solidFill>
                <a:highlight>
                  <a:srgbClr val="00FFFF"/>
                </a:highlight>
              </a:rPr>
              <a:t>Thyatira </a:t>
            </a:r>
            <a:r>
              <a:rPr lang="en-US" sz="3200" dirty="0">
                <a:solidFill>
                  <a:srgbClr val="FF0000"/>
                </a:solidFill>
                <a:highlight>
                  <a:srgbClr val="00FFFF"/>
                </a:highlight>
              </a:rPr>
              <a:t>(now Akhisar)</a:t>
            </a:r>
          </a:p>
          <a:p>
            <a:r>
              <a:rPr lang="en-US" sz="2800" b="1" dirty="0"/>
              <a:t>Sardis </a:t>
            </a:r>
            <a:r>
              <a:rPr lang="en-US" sz="2800" dirty="0"/>
              <a:t>(no longer exists)</a:t>
            </a:r>
          </a:p>
          <a:p>
            <a:r>
              <a:rPr lang="en-US" sz="2800" b="1" dirty="0"/>
              <a:t>Philadelphia </a:t>
            </a:r>
            <a:r>
              <a:rPr lang="en-US" sz="2800" dirty="0"/>
              <a:t>(now </a:t>
            </a:r>
            <a:r>
              <a:rPr lang="en-US" sz="2800" dirty="0" err="1"/>
              <a:t>Alasehir</a:t>
            </a:r>
            <a:r>
              <a:rPr lang="en-US" sz="2800" dirty="0"/>
              <a:t>)</a:t>
            </a:r>
          </a:p>
          <a:p>
            <a:r>
              <a:rPr lang="en-US" sz="2800" b="1" dirty="0"/>
              <a:t>Laodicea </a:t>
            </a:r>
            <a:r>
              <a:rPr lang="en-US" sz="2800" dirty="0"/>
              <a:t>(now </a:t>
            </a:r>
            <a:r>
              <a:rPr lang="en-US" sz="2800" dirty="0" err="1"/>
              <a:t>Denizli</a:t>
            </a:r>
            <a:r>
              <a:rPr lang="en-US" sz="2800" dirty="0"/>
              <a:t>)</a:t>
            </a:r>
          </a:p>
          <a:p>
            <a:r>
              <a:rPr lang="en-US" sz="2800" b="1" i="1" dirty="0"/>
              <a:t>See also Island of Patmos</a:t>
            </a:r>
          </a:p>
        </p:txBody>
      </p:sp>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3884983" y="6296211"/>
            <a:ext cx="4369669" cy="425265"/>
          </a:xfrm>
        </p:spPr>
        <p:txBody>
          <a:bodyPr anchor="ctr">
            <a:normAutofit/>
          </a:bodyPr>
          <a:lstStyle/>
          <a:p>
            <a:pPr rtl="0">
              <a:lnSpc>
                <a:spcPct val="90000"/>
              </a:lnSpc>
              <a:spcAft>
                <a:spcPts val="600"/>
              </a:spcAft>
            </a:pPr>
            <a:r>
              <a:rPr lang="en-GB" sz="900" i="1"/>
              <a:t>The Seven Churches of Revelation - Thyatira: Beware of False Prophets</a:t>
            </a:r>
            <a:endParaRPr lang="en-US" sz="900" i="1" dirty="0"/>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a:xfrm>
            <a:off x="8051225" y="6356351"/>
            <a:ext cx="2844059" cy="365125"/>
          </a:xfrm>
        </p:spPr>
        <p:txBody>
          <a:bodyPr anchor="ctr">
            <a:normAutofit/>
          </a:bodyPr>
          <a:lstStyle/>
          <a:p>
            <a:pPr rtl="0">
              <a:spcAft>
                <a:spcPts val="600"/>
              </a:spcAft>
            </a:pPr>
            <a:fld id="{81FEFA0A-2F20-4B60-98C6-5FFDA469AA1C}" type="slidenum">
              <a:rPr lang="en-US" b="1" smtClean="0"/>
              <a:pPr rtl="0">
                <a:spcAft>
                  <a:spcPts val="600"/>
                </a:spcAft>
              </a:pPr>
              <a:t>5</a:t>
            </a:fld>
            <a:endParaRPr lang="en-US" b="1"/>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AC998B5-C405-938E-46EF-3C58BFBE28AF}"/>
                  </a:ext>
                </a:extLst>
              </p14:cNvPr>
              <p14:cNvContentPartPr/>
              <p14:nvPr/>
            </p14:nvContentPartPr>
            <p14:xfrm>
              <a:off x="2717143" y="4005960"/>
              <a:ext cx="89640" cy="131040"/>
            </p14:xfrm>
          </p:contentPart>
        </mc:Choice>
        <mc:Fallback xmlns="">
          <p:pic>
            <p:nvPicPr>
              <p:cNvPr id="6" name="Ink 5">
                <a:extLst>
                  <a:ext uri="{FF2B5EF4-FFF2-40B4-BE49-F238E27FC236}">
                    <a16:creationId xmlns:a16="http://schemas.microsoft.com/office/drawing/2014/main" id="{7AC998B5-C405-938E-46EF-3C58BFBE28AF}"/>
                  </a:ext>
                </a:extLst>
              </p:cNvPr>
              <p:cNvPicPr/>
              <p:nvPr/>
            </p:nvPicPr>
            <p:blipFill>
              <a:blip r:embed="rId5"/>
              <a:stretch>
                <a:fillRect/>
              </a:stretch>
            </p:blipFill>
            <p:spPr>
              <a:xfrm>
                <a:off x="2708143" y="3997320"/>
                <a:ext cx="107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50A8D72-BA73-4FB1-BD85-CD5A9318080C}"/>
                  </a:ext>
                </a:extLst>
              </p14:cNvPr>
              <p14:cNvContentPartPr/>
              <p14:nvPr/>
            </p14:nvContentPartPr>
            <p14:xfrm>
              <a:off x="2644423" y="3352920"/>
              <a:ext cx="156600" cy="380880"/>
            </p14:xfrm>
          </p:contentPart>
        </mc:Choice>
        <mc:Fallback xmlns="">
          <p:pic>
            <p:nvPicPr>
              <p:cNvPr id="8" name="Ink 7">
                <a:extLst>
                  <a:ext uri="{FF2B5EF4-FFF2-40B4-BE49-F238E27FC236}">
                    <a16:creationId xmlns:a16="http://schemas.microsoft.com/office/drawing/2014/main" id="{B50A8D72-BA73-4FB1-BD85-CD5A9318080C}"/>
                  </a:ext>
                </a:extLst>
              </p:cNvPr>
              <p:cNvPicPr/>
              <p:nvPr/>
            </p:nvPicPr>
            <p:blipFill>
              <a:blip r:embed="rId7"/>
              <a:stretch>
                <a:fillRect/>
              </a:stretch>
            </p:blipFill>
            <p:spPr>
              <a:xfrm>
                <a:off x="2635423" y="3344280"/>
                <a:ext cx="174240" cy="398520"/>
              </a:xfrm>
              <a:prstGeom prst="rect">
                <a:avLst/>
              </a:prstGeom>
            </p:spPr>
          </p:pic>
        </mc:Fallback>
      </mc:AlternateContent>
      <p:grpSp>
        <p:nvGrpSpPr>
          <p:cNvPr id="11" name="Group 10">
            <a:extLst>
              <a:ext uri="{FF2B5EF4-FFF2-40B4-BE49-F238E27FC236}">
                <a16:creationId xmlns:a16="http://schemas.microsoft.com/office/drawing/2014/main" id="{087A5798-5505-F0E8-4173-4B7886DCD0E9}"/>
              </a:ext>
            </a:extLst>
          </p:cNvPr>
          <p:cNvGrpSpPr/>
          <p:nvPr/>
        </p:nvGrpSpPr>
        <p:grpSpPr>
          <a:xfrm>
            <a:off x="2841343" y="3233040"/>
            <a:ext cx="360360" cy="174600"/>
            <a:chOff x="2841343" y="3233040"/>
            <a:chExt cx="360360" cy="17460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3AB3BE5-9FCC-7DB7-6038-DC363B4C3790}"/>
                    </a:ext>
                  </a:extLst>
                </p14:cNvPr>
                <p14:cNvContentPartPr/>
                <p14:nvPr/>
              </p14:nvContentPartPr>
              <p14:xfrm>
                <a:off x="2841343" y="3233040"/>
                <a:ext cx="351360" cy="115920"/>
              </p14:xfrm>
            </p:contentPart>
          </mc:Choice>
          <mc:Fallback xmlns="">
            <p:pic>
              <p:nvPicPr>
                <p:cNvPr id="9" name="Ink 8">
                  <a:extLst>
                    <a:ext uri="{FF2B5EF4-FFF2-40B4-BE49-F238E27FC236}">
                      <a16:creationId xmlns:a16="http://schemas.microsoft.com/office/drawing/2014/main" id="{F3AB3BE5-9FCC-7DB7-6038-DC363B4C3790}"/>
                    </a:ext>
                  </a:extLst>
                </p:cNvPr>
                <p:cNvPicPr/>
                <p:nvPr/>
              </p:nvPicPr>
              <p:blipFill>
                <a:blip r:embed="rId9"/>
                <a:stretch>
                  <a:fillRect/>
                </a:stretch>
              </p:blipFill>
              <p:spPr>
                <a:xfrm>
                  <a:off x="2832343" y="3224400"/>
                  <a:ext cx="369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F880CC5C-9015-EDC7-3C48-C054EBF258D0}"/>
                    </a:ext>
                  </a:extLst>
                </p14:cNvPr>
                <p14:cNvContentPartPr/>
                <p14:nvPr/>
              </p14:nvContentPartPr>
              <p14:xfrm>
                <a:off x="3106303" y="3287400"/>
                <a:ext cx="95400" cy="120240"/>
              </p14:xfrm>
            </p:contentPart>
          </mc:Choice>
          <mc:Fallback xmlns="">
            <p:pic>
              <p:nvPicPr>
                <p:cNvPr id="10" name="Ink 9">
                  <a:extLst>
                    <a:ext uri="{FF2B5EF4-FFF2-40B4-BE49-F238E27FC236}">
                      <a16:creationId xmlns:a16="http://schemas.microsoft.com/office/drawing/2014/main" id="{F880CC5C-9015-EDC7-3C48-C054EBF258D0}"/>
                    </a:ext>
                  </a:extLst>
                </p:cNvPr>
                <p:cNvPicPr/>
                <p:nvPr/>
              </p:nvPicPr>
              <p:blipFill>
                <a:blip r:embed="rId11"/>
                <a:stretch>
                  <a:fillRect/>
                </a:stretch>
              </p:blipFill>
              <p:spPr>
                <a:xfrm>
                  <a:off x="3097303" y="3278760"/>
                  <a:ext cx="11304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D09883C-472C-394F-CD67-85D1979844CF}"/>
                  </a:ext>
                </a:extLst>
              </p14:cNvPr>
              <p14:cNvContentPartPr/>
              <p14:nvPr/>
            </p14:nvContentPartPr>
            <p14:xfrm>
              <a:off x="3353623" y="3526800"/>
              <a:ext cx="90000" cy="159480"/>
            </p14:xfrm>
          </p:contentPart>
        </mc:Choice>
        <mc:Fallback xmlns="">
          <p:pic>
            <p:nvPicPr>
              <p:cNvPr id="12" name="Ink 11">
                <a:extLst>
                  <a:ext uri="{FF2B5EF4-FFF2-40B4-BE49-F238E27FC236}">
                    <a16:creationId xmlns:a16="http://schemas.microsoft.com/office/drawing/2014/main" id="{0D09883C-472C-394F-CD67-85D1979844CF}"/>
                  </a:ext>
                </a:extLst>
              </p:cNvPr>
              <p:cNvPicPr/>
              <p:nvPr/>
            </p:nvPicPr>
            <p:blipFill>
              <a:blip r:embed="rId13"/>
              <a:stretch>
                <a:fillRect/>
              </a:stretch>
            </p:blipFill>
            <p:spPr>
              <a:xfrm>
                <a:off x="3344983" y="3518160"/>
                <a:ext cx="107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298BBFA-7B02-DDBA-77CF-8E307C30DF18}"/>
                  </a:ext>
                </a:extLst>
              </p14:cNvPr>
              <p14:cNvContentPartPr/>
              <p14:nvPr/>
            </p14:nvContentPartPr>
            <p14:xfrm>
              <a:off x="3472423" y="3951600"/>
              <a:ext cx="74160" cy="9720"/>
            </p14:xfrm>
          </p:contentPart>
        </mc:Choice>
        <mc:Fallback xmlns="">
          <p:pic>
            <p:nvPicPr>
              <p:cNvPr id="14" name="Ink 13">
                <a:extLst>
                  <a:ext uri="{FF2B5EF4-FFF2-40B4-BE49-F238E27FC236}">
                    <a16:creationId xmlns:a16="http://schemas.microsoft.com/office/drawing/2014/main" id="{C298BBFA-7B02-DDBA-77CF-8E307C30DF18}"/>
                  </a:ext>
                </a:extLst>
              </p:cNvPr>
              <p:cNvPicPr/>
              <p:nvPr/>
            </p:nvPicPr>
            <p:blipFill>
              <a:blip r:embed="rId15"/>
              <a:stretch>
                <a:fillRect/>
              </a:stretch>
            </p:blipFill>
            <p:spPr>
              <a:xfrm>
                <a:off x="3463783" y="3942600"/>
                <a:ext cx="91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92A69F19-AD6E-DAF0-279C-BFFA4097842C}"/>
                  </a:ext>
                </a:extLst>
              </p14:cNvPr>
              <p14:cNvContentPartPr/>
              <p14:nvPr/>
            </p14:nvContentPartPr>
            <p14:xfrm>
              <a:off x="3559543" y="3930000"/>
              <a:ext cx="36720" cy="86400"/>
            </p14:xfrm>
          </p:contentPart>
        </mc:Choice>
        <mc:Fallback xmlns="">
          <p:pic>
            <p:nvPicPr>
              <p:cNvPr id="15" name="Ink 14">
                <a:extLst>
                  <a:ext uri="{FF2B5EF4-FFF2-40B4-BE49-F238E27FC236}">
                    <a16:creationId xmlns:a16="http://schemas.microsoft.com/office/drawing/2014/main" id="{92A69F19-AD6E-DAF0-279C-BFFA4097842C}"/>
                  </a:ext>
                </a:extLst>
              </p:cNvPr>
              <p:cNvPicPr/>
              <p:nvPr/>
            </p:nvPicPr>
            <p:blipFill>
              <a:blip r:embed="rId17"/>
              <a:stretch>
                <a:fillRect/>
              </a:stretch>
            </p:blipFill>
            <p:spPr>
              <a:xfrm>
                <a:off x="3550903" y="3921000"/>
                <a:ext cx="54360" cy="104040"/>
              </a:xfrm>
              <a:prstGeom prst="rect">
                <a:avLst/>
              </a:prstGeom>
            </p:spPr>
          </p:pic>
        </mc:Fallback>
      </mc:AlternateContent>
      <p:grpSp>
        <p:nvGrpSpPr>
          <p:cNvPr id="19" name="Group 18">
            <a:extLst>
              <a:ext uri="{FF2B5EF4-FFF2-40B4-BE49-F238E27FC236}">
                <a16:creationId xmlns:a16="http://schemas.microsoft.com/office/drawing/2014/main" id="{6AED937C-CD7E-B556-C682-7D0907B7FA68}"/>
              </a:ext>
            </a:extLst>
          </p:cNvPr>
          <p:cNvGrpSpPr/>
          <p:nvPr/>
        </p:nvGrpSpPr>
        <p:grpSpPr>
          <a:xfrm>
            <a:off x="3744583" y="4038360"/>
            <a:ext cx="140400" cy="224280"/>
            <a:chOff x="3744583" y="4038360"/>
            <a:chExt cx="140400" cy="22428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D3F22FEC-CD80-C189-E983-CD631436E2E7}"/>
                    </a:ext>
                  </a:extLst>
                </p14:cNvPr>
                <p14:cNvContentPartPr/>
                <p14:nvPr/>
              </p14:nvContentPartPr>
              <p14:xfrm>
                <a:off x="3744583" y="4038360"/>
                <a:ext cx="140400" cy="224280"/>
              </p14:xfrm>
            </p:contentPart>
          </mc:Choice>
          <mc:Fallback xmlns="">
            <p:pic>
              <p:nvPicPr>
                <p:cNvPr id="16" name="Ink 15">
                  <a:extLst>
                    <a:ext uri="{FF2B5EF4-FFF2-40B4-BE49-F238E27FC236}">
                      <a16:creationId xmlns:a16="http://schemas.microsoft.com/office/drawing/2014/main" id="{D3F22FEC-CD80-C189-E983-CD631436E2E7}"/>
                    </a:ext>
                  </a:extLst>
                </p:cNvPr>
                <p:cNvPicPr/>
                <p:nvPr/>
              </p:nvPicPr>
              <p:blipFill>
                <a:blip r:embed="rId19"/>
                <a:stretch>
                  <a:fillRect/>
                </a:stretch>
              </p:blipFill>
              <p:spPr>
                <a:xfrm>
                  <a:off x="3735943" y="4029720"/>
                  <a:ext cx="158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7D6DF67C-6B01-A226-CD00-BC7050BAFA9C}"/>
                    </a:ext>
                  </a:extLst>
                </p14:cNvPr>
                <p14:cNvContentPartPr/>
                <p14:nvPr/>
              </p14:nvContentPartPr>
              <p14:xfrm>
                <a:off x="3777343" y="4225920"/>
                <a:ext cx="11160" cy="8640"/>
              </p14:xfrm>
            </p:contentPart>
          </mc:Choice>
          <mc:Fallback xmlns="">
            <p:pic>
              <p:nvPicPr>
                <p:cNvPr id="17" name="Ink 16">
                  <a:extLst>
                    <a:ext uri="{FF2B5EF4-FFF2-40B4-BE49-F238E27FC236}">
                      <a16:creationId xmlns:a16="http://schemas.microsoft.com/office/drawing/2014/main" id="{7D6DF67C-6B01-A226-CD00-BC7050BAFA9C}"/>
                    </a:ext>
                  </a:extLst>
                </p:cNvPr>
                <p:cNvPicPr/>
                <p:nvPr/>
              </p:nvPicPr>
              <p:blipFill>
                <a:blip r:embed="rId21"/>
                <a:stretch>
                  <a:fillRect/>
                </a:stretch>
              </p:blipFill>
              <p:spPr>
                <a:xfrm>
                  <a:off x="3768703" y="4216920"/>
                  <a:ext cx="28800" cy="26280"/>
                </a:xfrm>
                <a:prstGeom prst="rect">
                  <a:avLst/>
                </a:prstGeom>
              </p:spPr>
            </p:pic>
          </mc:Fallback>
        </mc:AlternateContent>
      </p:grpSp>
    </p:spTree>
    <p:extLst>
      <p:ext uri="{BB962C8B-B14F-4D97-AF65-F5344CB8AC3E}">
        <p14:creationId xmlns:p14="http://schemas.microsoft.com/office/powerpoint/2010/main" val="114352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71736"/>
          </a:xfrm>
        </p:spPr>
        <p:txBody>
          <a:bodyPr rtlCol="0" anchor="b">
            <a:normAutofit/>
          </a:bodyPr>
          <a:lstStyle/>
          <a:p>
            <a:pPr rtl="0"/>
            <a:r>
              <a:rPr lang="en-GB" b="1" dirty="0"/>
              <a:t>The Ancient City of Thyatira (now Akhisar)…</a:t>
            </a:r>
            <a:endParaRPr lang="en-gb" b="1" dirty="0"/>
          </a:p>
        </p:txBody>
      </p:sp>
      <p:pic>
        <p:nvPicPr>
          <p:cNvPr id="7" name="Picture 6">
            <a:extLst>
              <a:ext uri="{FF2B5EF4-FFF2-40B4-BE49-F238E27FC236}">
                <a16:creationId xmlns:a16="http://schemas.microsoft.com/office/drawing/2014/main" id="{5B8CB320-F917-B440-734D-E4736C4AEE5E}"/>
              </a:ext>
            </a:extLst>
          </p:cNvPr>
          <p:cNvPicPr>
            <a:picLocks noChangeAspect="1"/>
          </p:cNvPicPr>
          <p:nvPr/>
        </p:nvPicPr>
        <p:blipFill>
          <a:blip r:embed="rId3">
            <a:extLst>
              <a:ext uri="{28A0092B-C50C-407E-A947-70E740481C1C}">
                <a14:useLocalDpi xmlns:a14="http://schemas.microsoft.com/office/drawing/2010/main" val="0"/>
              </a:ext>
            </a:extLst>
          </a:blip>
          <a:srcRect t="8377" b="8377"/>
          <a:stretch/>
        </p:blipFill>
        <p:spPr>
          <a:xfrm>
            <a:off x="1293812" y="1268760"/>
            <a:ext cx="10471753" cy="4903440"/>
          </a:xfrm>
          <a:prstGeom prst="rect">
            <a:avLst/>
          </a:prstGeom>
          <a:noFill/>
        </p:spPr>
      </p:pic>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3934172" y="6356351"/>
            <a:ext cx="4392487" cy="365125"/>
          </a:xfrm>
        </p:spPr>
        <p:txBody>
          <a:bodyPr anchor="ctr">
            <a:normAutofit/>
          </a:bodyPr>
          <a:lstStyle/>
          <a:p>
            <a:pPr rtl="0">
              <a:lnSpc>
                <a:spcPct val="90000"/>
              </a:lnSpc>
              <a:spcAft>
                <a:spcPts val="600"/>
              </a:spcAft>
            </a:pPr>
            <a:r>
              <a:rPr lang="en-GB" sz="900" i="1"/>
              <a:t>The Seven Churches of Revelation - Thyatira: Beware of False Prophets</a:t>
            </a:r>
            <a:endParaRPr lang="en-US" sz="900" i="1" dirty="0"/>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a:xfrm>
            <a:off x="8051225" y="6356351"/>
            <a:ext cx="2844059" cy="365125"/>
          </a:xfrm>
        </p:spPr>
        <p:txBody>
          <a:bodyPr anchor="ctr">
            <a:normAutofit/>
          </a:bodyPr>
          <a:lstStyle/>
          <a:p>
            <a:pPr rtl="0">
              <a:spcAft>
                <a:spcPts val="600"/>
              </a:spcAft>
            </a:pPr>
            <a:fld id="{81FEFA0A-2F20-4B60-98C6-5FFDA469AA1C}" type="slidenum">
              <a:rPr lang="en-US" b="1" smtClean="0"/>
              <a:pPr rtl="0">
                <a:spcAft>
                  <a:spcPts val="600"/>
                </a:spcAft>
              </a:pPr>
              <a:t>6</a:t>
            </a:fld>
            <a:endParaRPr lang="en-US" b="1"/>
          </a:p>
        </p:txBody>
      </p:sp>
    </p:spTree>
    <p:extLst>
      <p:ext uri="{BB962C8B-B14F-4D97-AF65-F5344CB8AC3E}">
        <p14:creationId xmlns:p14="http://schemas.microsoft.com/office/powerpoint/2010/main" val="270338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69925"/>
          </a:xfrm>
        </p:spPr>
        <p:txBody>
          <a:bodyPr rtlCol="0" anchor="b">
            <a:normAutofit/>
          </a:bodyPr>
          <a:lstStyle/>
          <a:p>
            <a:pPr rtl="0"/>
            <a:r>
              <a:rPr lang="en-GB" b="1" dirty="0"/>
              <a:t>The Church At Thyatira…</a:t>
            </a:r>
            <a:endParaRPr lang="en-gb" b="1" dirty="0"/>
          </a:p>
        </p:txBody>
      </p:sp>
      <p:sp>
        <p:nvSpPr>
          <p:cNvPr id="15" name="Text Placeholder 2">
            <a:extLst>
              <a:ext uri="{FF2B5EF4-FFF2-40B4-BE49-F238E27FC236}">
                <a16:creationId xmlns:a16="http://schemas.microsoft.com/office/drawing/2014/main" id="{19AD86D5-6B35-0BFC-C723-99ABB4D68576}"/>
              </a:ext>
            </a:extLst>
          </p:cNvPr>
          <p:cNvSpPr>
            <a:spLocks noGrp="1"/>
          </p:cNvSpPr>
          <p:nvPr>
            <p:ph type="body" idx="1"/>
          </p:nvPr>
        </p:nvSpPr>
        <p:spPr>
          <a:xfrm>
            <a:off x="1197868" y="1676399"/>
            <a:ext cx="4797087" cy="762001"/>
          </a:xfrm>
        </p:spPr>
        <p:txBody>
          <a:bodyPr/>
          <a:lstStyle/>
          <a:p>
            <a:r>
              <a:rPr lang="en-US" dirty="0"/>
              <a:t>A Big Dilemma!  Decision Time!</a:t>
            </a:r>
          </a:p>
        </p:txBody>
      </p:sp>
      <p:pic>
        <p:nvPicPr>
          <p:cNvPr id="7" name="Picture 6">
            <a:extLst>
              <a:ext uri="{FF2B5EF4-FFF2-40B4-BE49-F238E27FC236}">
                <a16:creationId xmlns:a16="http://schemas.microsoft.com/office/drawing/2014/main" id="{5B8CB320-F917-B440-734D-E4736C4AEE5E}"/>
              </a:ext>
            </a:extLst>
          </p:cNvPr>
          <p:cNvPicPr>
            <a:picLocks noChangeAspect="1"/>
          </p:cNvPicPr>
          <p:nvPr/>
        </p:nvPicPr>
        <p:blipFill>
          <a:blip r:embed="rId3">
            <a:extLst>
              <a:ext uri="{28A0092B-C50C-407E-A947-70E740481C1C}">
                <a14:useLocalDpi xmlns:a14="http://schemas.microsoft.com/office/drawing/2010/main" val="0"/>
              </a:ext>
            </a:extLst>
          </a:blip>
          <a:srcRect t="20726" b="20726"/>
          <a:stretch/>
        </p:blipFill>
        <p:spPr>
          <a:xfrm>
            <a:off x="1293813" y="2516457"/>
            <a:ext cx="4701142" cy="3655743"/>
          </a:xfrm>
          <a:prstGeom prst="rect">
            <a:avLst/>
          </a:prstGeom>
          <a:noFill/>
        </p:spPr>
      </p:pic>
      <p:sp>
        <p:nvSpPr>
          <p:cNvPr id="20" name="Text Placeholder 4">
            <a:extLst>
              <a:ext uri="{FF2B5EF4-FFF2-40B4-BE49-F238E27FC236}">
                <a16:creationId xmlns:a16="http://schemas.microsoft.com/office/drawing/2014/main" id="{2E50A7F3-6F84-B178-39CB-C0B60AF4DAB5}"/>
              </a:ext>
            </a:extLst>
          </p:cNvPr>
          <p:cNvSpPr>
            <a:spLocks noGrp="1"/>
          </p:cNvSpPr>
          <p:nvPr>
            <p:ph type="body" sz="quarter" idx="3"/>
          </p:nvPr>
        </p:nvSpPr>
        <p:spPr>
          <a:xfrm>
            <a:off x="6886500" y="1676399"/>
            <a:ext cx="4320480" cy="762001"/>
          </a:xfrm>
        </p:spPr>
        <p:txBody>
          <a:bodyPr/>
          <a:lstStyle/>
          <a:p>
            <a:r>
              <a:rPr lang="en-US" dirty="0"/>
              <a:t>Jezebel has the solution!</a:t>
            </a:r>
          </a:p>
        </p:txBody>
      </p:sp>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3790156" y="6356351"/>
            <a:ext cx="4701141" cy="365125"/>
          </a:xfrm>
        </p:spPr>
        <p:txBody>
          <a:bodyPr anchor="ctr">
            <a:normAutofit/>
          </a:bodyPr>
          <a:lstStyle/>
          <a:p>
            <a:pPr rtl="0">
              <a:lnSpc>
                <a:spcPct val="90000"/>
              </a:lnSpc>
              <a:spcAft>
                <a:spcPts val="600"/>
              </a:spcAft>
            </a:pPr>
            <a:r>
              <a:rPr lang="en-GB" sz="900" i="1"/>
              <a:t>The Seven Churches of Revelation - Thyatira: Beware of False Prophets</a:t>
            </a:r>
            <a:endParaRPr lang="en-US" sz="900" i="1" dirty="0"/>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a:xfrm>
            <a:off x="8051225" y="6356351"/>
            <a:ext cx="2844059" cy="365125"/>
          </a:xfrm>
        </p:spPr>
        <p:txBody>
          <a:bodyPr anchor="ctr">
            <a:normAutofit/>
          </a:bodyPr>
          <a:lstStyle/>
          <a:p>
            <a:pPr rtl="0">
              <a:spcAft>
                <a:spcPts val="600"/>
              </a:spcAft>
            </a:pPr>
            <a:fld id="{81FEFA0A-2F20-4B60-98C6-5FFDA469AA1C}" type="slidenum">
              <a:rPr lang="en-US" b="1" smtClean="0"/>
              <a:pPr rtl="0">
                <a:spcAft>
                  <a:spcPts val="600"/>
                </a:spcAft>
              </a:pPr>
              <a:t>7</a:t>
            </a:fld>
            <a:endParaRPr lang="en-US" b="1"/>
          </a:p>
        </p:txBody>
      </p:sp>
      <p:pic>
        <p:nvPicPr>
          <p:cNvPr id="9" name="Content Placeholder 8" descr="A person wearing a gold and black garment&#10;&#10;Description automatically generated">
            <a:extLst>
              <a:ext uri="{FF2B5EF4-FFF2-40B4-BE49-F238E27FC236}">
                <a16:creationId xmlns:a16="http://schemas.microsoft.com/office/drawing/2014/main" id="{4E579B25-92C9-DE63-6575-341A9A08D4F7}"/>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030516" y="2479633"/>
            <a:ext cx="2995576" cy="3692567"/>
          </a:xfrm>
        </p:spPr>
      </p:pic>
    </p:spTree>
    <p:extLst>
      <p:ext uri="{BB962C8B-B14F-4D97-AF65-F5344CB8AC3E}">
        <p14:creationId xmlns:p14="http://schemas.microsoft.com/office/powerpoint/2010/main" val="401964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anim calcmode="lin" valueType="num">
                                      <p:cBhvr>
                                        <p:cTn id="2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Revelation Chapter 2:18-29</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196753"/>
            <a:ext cx="10081119" cy="5159598"/>
          </a:xfrm>
        </p:spPr>
        <p:txBody>
          <a:bodyPr>
            <a:noAutofit/>
          </a:bodyPr>
          <a:lstStyle/>
          <a:p>
            <a:pPr marL="0" indent="0">
              <a:buNone/>
            </a:pPr>
            <a:r>
              <a:rPr lang="en-GB" sz="2800" b="1" dirty="0">
                <a:solidFill>
                  <a:srgbClr val="0000FF"/>
                </a:solidFill>
              </a:rPr>
              <a:t>To the angel of the church in Thyatira write: These are the words of the Son of God, whose eyes are like blazing fire and whose feet are like burnished bronze.</a:t>
            </a:r>
          </a:p>
          <a:p>
            <a:pPr marL="0" indent="0">
              <a:buNone/>
            </a:pPr>
            <a:r>
              <a:rPr lang="en-GB" sz="2800" b="1" dirty="0">
                <a:solidFill>
                  <a:schemeClr val="tx2"/>
                </a:solidFill>
              </a:rPr>
              <a:t>1 Thessalonians 4:3-7 NIV.  </a:t>
            </a:r>
            <a:r>
              <a:rPr lang="en-GB" sz="2800" b="1" i="1" dirty="0">
                <a:solidFill>
                  <a:schemeClr val="tx2"/>
                </a:solidFill>
              </a:rPr>
              <a:t>It is God's will that you should be sanctified: that you should avoid sexual immorality; </a:t>
            </a:r>
            <a:r>
              <a:rPr lang="en-GB" sz="2800" b="1" i="1" baseline="30000" dirty="0">
                <a:solidFill>
                  <a:schemeClr val="tx2"/>
                </a:solidFill>
              </a:rPr>
              <a:t>4</a:t>
            </a:r>
            <a:r>
              <a:rPr lang="en-GB" sz="2800" b="1" i="1" dirty="0">
                <a:solidFill>
                  <a:schemeClr val="tx2"/>
                </a:solidFill>
              </a:rPr>
              <a:t> that each of you should learn to control your own body in a way that is holy and honourable, </a:t>
            </a:r>
            <a:r>
              <a:rPr lang="en-GB" sz="2800" b="1" i="1" baseline="30000" dirty="0">
                <a:solidFill>
                  <a:schemeClr val="tx2"/>
                </a:solidFill>
              </a:rPr>
              <a:t>5</a:t>
            </a:r>
            <a:r>
              <a:rPr lang="en-GB" sz="2800" b="1" i="1" dirty="0">
                <a:solidFill>
                  <a:schemeClr val="tx2"/>
                </a:solidFill>
              </a:rPr>
              <a:t> not in passionate lust like the pagans, who do not know God; </a:t>
            </a:r>
            <a:r>
              <a:rPr lang="en-GB" sz="2800" b="1" i="1" baseline="30000" dirty="0">
                <a:solidFill>
                  <a:schemeClr val="tx2"/>
                </a:solidFill>
              </a:rPr>
              <a:t>6</a:t>
            </a:r>
            <a:r>
              <a:rPr lang="en-GB" sz="2800" b="1" i="1" dirty="0">
                <a:solidFill>
                  <a:schemeClr val="tx2"/>
                </a:solidFill>
              </a:rPr>
              <a:t> and that in this matter no one should wrong or take advantage of a brother or sister.  </a:t>
            </a:r>
            <a:r>
              <a:rPr lang="en-GB" sz="2800" b="1" i="1" dirty="0">
                <a:solidFill>
                  <a:srgbClr val="FF0000"/>
                </a:solidFill>
              </a:rPr>
              <a:t>The Lord will punish all those who commit such sins</a:t>
            </a:r>
            <a:r>
              <a:rPr lang="en-GB" sz="2800" b="1" i="1" dirty="0">
                <a:solidFill>
                  <a:schemeClr val="tx2"/>
                </a:solidFill>
              </a:rPr>
              <a:t>, as we told you and warned you before.  </a:t>
            </a:r>
            <a:r>
              <a:rPr lang="en-GB" sz="2800" b="1" i="1" baseline="30000" dirty="0">
                <a:solidFill>
                  <a:schemeClr val="tx2"/>
                </a:solidFill>
              </a:rPr>
              <a:t>7</a:t>
            </a:r>
            <a:r>
              <a:rPr lang="en-GB" sz="2800" b="1" i="1" dirty="0">
                <a:solidFill>
                  <a:schemeClr val="tx2"/>
                </a:solidFill>
              </a:rPr>
              <a:t> For God did not call us to be impure, but to live a holy life.</a:t>
            </a:r>
            <a:r>
              <a:rPr lang="en-GB" sz="3200" b="1" dirty="0">
                <a:solidFill>
                  <a:srgbClr val="0000FF"/>
                </a:solidFill>
              </a:rPr>
              <a:t> </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8</a:t>
            </a:fld>
            <a:endParaRPr lang="en-US" dirty="0">
              <a:solidFill>
                <a:schemeClr val="accent6"/>
              </a:solidFill>
            </a:endParaRPr>
          </a:p>
        </p:txBody>
      </p:sp>
    </p:spTree>
    <p:extLst>
      <p:ext uri="{BB962C8B-B14F-4D97-AF65-F5344CB8AC3E}">
        <p14:creationId xmlns:p14="http://schemas.microsoft.com/office/powerpoint/2010/main" val="413464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125860" y="331758"/>
            <a:ext cx="9601200" cy="671736"/>
          </a:xfrm>
        </p:spPr>
        <p:txBody>
          <a:bodyPr/>
          <a:lstStyle/>
          <a:p>
            <a:r>
              <a:rPr lang="en-GB" b="1" dirty="0"/>
              <a:t>Revelation Chapter 2:18-29</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125860" y="1196753"/>
            <a:ext cx="10081119" cy="5159598"/>
          </a:xfrm>
        </p:spPr>
        <p:txBody>
          <a:bodyPr>
            <a:noAutofit/>
          </a:bodyPr>
          <a:lstStyle/>
          <a:p>
            <a:pPr marL="0" indent="0">
              <a:buNone/>
            </a:pPr>
            <a:r>
              <a:rPr lang="en-GB" sz="2800" b="1" baseline="30000" dirty="0">
                <a:solidFill>
                  <a:srgbClr val="0000FF"/>
                </a:solidFill>
                <a:highlight>
                  <a:srgbClr val="66FF33"/>
                </a:highlight>
              </a:rPr>
              <a:t>19</a:t>
            </a:r>
            <a:r>
              <a:rPr lang="en-GB" sz="2800" b="1" dirty="0">
                <a:solidFill>
                  <a:srgbClr val="0000FF"/>
                </a:solidFill>
                <a:highlight>
                  <a:srgbClr val="66FF33"/>
                </a:highlight>
              </a:rPr>
              <a:t> I know your deeds, your love and faith, your service and perseverance, and that you are now doing more than you did at first. </a:t>
            </a:r>
          </a:p>
          <a:p>
            <a:pPr marL="0" indent="0">
              <a:buNone/>
            </a:pPr>
            <a:endParaRPr lang="en-GB" sz="3200" b="1" dirty="0">
              <a:solidFill>
                <a:srgbClr val="0000FF"/>
              </a:solidFill>
              <a:highlight>
                <a:srgbClr val="66FF33"/>
              </a:highlight>
            </a:endParaRPr>
          </a:p>
          <a:p>
            <a:pPr marL="0" indent="0">
              <a:buNone/>
            </a:pPr>
            <a:r>
              <a:rPr lang="en-GB" sz="2800" b="1" dirty="0">
                <a:solidFill>
                  <a:schemeClr val="tx2"/>
                </a:solidFill>
              </a:rPr>
              <a:t>1 Peter 1:6-7.  </a:t>
            </a:r>
            <a:r>
              <a:rPr lang="en-GB" sz="2800" b="1" i="1" dirty="0">
                <a:solidFill>
                  <a:schemeClr val="tx2"/>
                </a:solidFill>
              </a:rPr>
              <a:t>In all this you greatly rejoice, though now for a little while you may have had to </a:t>
            </a:r>
            <a:r>
              <a:rPr lang="en-GB" sz="2800" b="1" i="1" dirty="0">
                <a:solidFill>
                  <a:srgbClr val="FF0000"/>
                </a:solidFill>
              </a:rPr>
              <a:t>suffer grief in all kinds of trials.</a:t>
            </a:r>
            <a:r>
              <a:rPr lang="en-GB" sz="2800" b="1" i="1" dirty="0">
                <a:solidFill>
                  <a:schemeClr val="tx2"/>
                </a:solidFill>
              </a:rPr>
              <a:t>  </a:t>
            </a:r>
            <a:r>
              <a:rPr lang="en-GB" sz="2800" b="1" i="1" baseline="30000" dirty="0">
                <a:solidFill>
                  <a:schemeClr val="tx2"/>
                </a:solidFill>
              </a:rPr>
              <a:t>7</a:t>
            </a:r>
            <a:r>
              <a:rPr lang="en-GB" sz="2800" b="1" i="1" dirty="0">
                <a:solidFill>
                  <a:schemeClr val="tx2"/>
                </a:solidFill>
              </a:rPr>
              <a:t> These have come so that the proven genuineness of your </a:t>
            </a:r>
            <a:r>
              <a:rPr lang="en-GB" sz="2800" b="1" i="1" dirty="0">
                <a:solidFill>
                  <a:srgbClr val="FF0000"/>
                </a:solidFill>
              </a:rPr>
              <a:t>faith - of greater worth than gold, </a:t>
            </a:r>
            <a:r>
              <a:rPr lang="en-GB" sz="2800" b="1" i="1" dirty="0">
                <a:solidFill>
                  <a:schemeClr val="tx2"/>
                </a:solidFill>
              </a:rPr>
              <a:t>which perishes even though refined by fire - may result in praise, glory and honour when Jesus Christ is revealed.  </a:t>
            </a:r>
            <a:endParaRPr lang="en-GB" sz="2800" b="1" dirty="0">
              <a:solidFill>
                <a:schemeClr val="tx2"/>
              </a:solidFill>
            </a:endParaRPr>
          </a:p>
          <a:p>
            <a:pPr marL="0" indent="0">
              <a:buNone/>
            </a:pPr>
            <a:endParaRPr lang="en-GB" sz="3200" b="1" dirty="0">
              <a:solidFill>
                <a:srgbClr val="0000FF"/>
              </a:solidFill>
              <a:highlight>
                <a:srgbClr val="66FF33"/>
              </a:highlight>
            </a:endParaRP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Thyatira: Beware of False Prophets</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9</a:t>
            </a:fld>
            <a:endParaRPr lang="en-US" dirty="0">
              <a:solidFill>
                <a:schemeClr val="accent6"/>
              </a:solidFill>
            </a:endParaRPr>
          </a:p>
        </p:txBody>
      </p:sp>
    </p:spTree>
    <p:extLst>
      <p:ext uri="{BB962C8B-B14F-4D97-AF65-F5344CB8AC3E}">
        <p14:creationId xmlns:p14="http://schemas.microsoft.com/office/powerpoint/2010/main" val="8110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purl.org/dc/terms/"/>
    <ds:schemaRef ds:uri="http://schemas.openxmlformats.org/package/2006/metadata/core-properties"/>
    <ds:schemaRef ds:uri="4873beb7-5857-4685-be1f-d57550cc96cc"/>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3668</TotalTime>
  <Words>4291</Words>
  <Application>Microsoft Office PowerPoint</Application>
  <PresentationFormat>Custom</PresentationFormat>
  <Paragraphs>181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Euphemia</vt:lpstr>
      <vt:lpstr>Serenity 16x9</vt:lpstr>
      <vt:lpstr>The Seven Churches of Revelation:   “Thyatira – Beware of False Prophets”</vt:lpstr>
      <vt:lpstr>Points to Cover…</vt:lpstr>
      <vt:lpstr>Summary of the Six Churches Covered…</vt:lpstr>
      <vt:lpstr>Summary of the Six Churches Covered…</vt:lpstr>
      <vt:lpstr>Geography of the Seven Churches…</vt:lpstr>
      <vt:lpstr>The Ancient City of Thyatira (now Akhisar)…</vt:lpstr>
      <vt:lpstr>The Church At Thyatira…</vt:lpstr>
      <vt:lpstr>Revelation Chapter 2:18-29</vt:lpstr>
      <vt:lpstr>Revelation Chapter 2:18-29</vt:lpstr>
      <vt:lpstr>Revelation Chapter 2:18-29</vt:lpstr>
      <vt:lpstr>Revelation Chapter 2:18-29</vt:lpstr>
      <vt:lpstr>The Woman Jezebel in the Old Testament…</vt:lpstr>
      <vt:lpstr>The Woman Jezebel in the Old Testament…</vt:lpstr>
      <vt:lpstr>The Woman Jezebel in the Old Testament…</vt:lpstr>
      <vt:lpstr>The Jezebel Spirit: Then and Now…</vt:lpstr>
      <vt:lpstr>Revelation Chapter 2:18-29</vt:lpstr>
      <vt:lpstr>Words For Thurrock Christian Fellowship…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Andy Acreman</dc:creator>
  <cp:lastModifiedBy>Andy Acreman</cp:lastModifiedBy>
  <cp:revision>6</cp:revision>
  <cp:lastPrinted>2024-06-15T22:04:36Z</cp:lastPrinted>
  <dcterms:created xsi:type="dcterms:W3CDTF">2024-05-10T11:25:45Z</dcterms:created>
  <dcterms:modified xsi:type="dcterms:W3CDTF">2024-07-12T14:00:02Z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